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Oxygen Light"/>
      <p:regular r:id="rId31"/>
      <p:bold r:id="rId32"/>
    </p:embeddedFont>
    <p:embeddedFont>
      <p:font typeface="Oxygen"/>
      <p:regular r:id="rId33"/>
      <p:bold r:id="rId34"/>
    </p:embeddedFont>
    <p:embeddedFont>
      <p:font typeface="Abril Fatface"/>
      <p:regular r:id="rId35"/>
    </p:embeddedFont>
    <p:embeddedFont>
      <p:font typeface="Quicksand"/>
      <p:regular r:id="rId36"/>
      <p:bold r:id="rId37"/>
    </p:embeddedFont>
    <p:embeddedFont>
      <p:font typeface="Quicksand Light"/>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7">
          <p15:clr>
            <a:srgbClr val="9AA0A6"/>
          </p15:clr>
        </p15:guide>
        <p15:guide id="2" pos="2880">
          <p15:clr>
            <a:srgbClr val="A4A3A4"/>
          </p15:clr>
        </p15:guide>
      </p15:sldGuideLst>
    </p:ext>
    <p:ext uri="http://customooxmlschemas.google.com/">
      <go:slidesCustomData xmlns:go="http://customooxmlschemas.google.com/" r:id="rId40" roundtripDataSignature="AMtx7mgN7tKM3B0Prx5jQuAmvWiIKcjgG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DAFA0F2-C5D7-44F3-9766-F134B50F8CFA}">
  <a:tblStyle styleId="{3DAFA0F2-C5D7-44F3-9766-F134B50F8CFA}"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7" orient="horz"/>
        <p:guide pos="2880"/>
      </p:guideLst>
    </p:cSldViewPr>
  </p:slideViewPr>
</p:viewP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xygenLight-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xygen-regular.fntdata"/><Relationship Id="rId10" Type="http://schemas.openxmlformats.org/officeDocument/2006/relationships/slide" Target="slides/slide4.xml"/><Relationship Id="rId32" Type="http://schemas.openxmlformats.org/officeDocument/2006/relationships/font" Target="fonts/OxygenLight-bold.fntdata"/><Relationship Id="rId13" Type="http://schemas.openxmlformats.org/officeDocument/2006/relationships/slide" Target="slides/slide7.xml"/><Relationship Id="rId35" Type="http://schemas.openxmlformats.org/officeDocument/2006/relationships/font" Target="fonts/AbrilFatface-regular.fntdata"/><Relationship Id="rId12" Type="http://schemas.openxmlformats.org/officeDocument/2006/relationships/slide" Target="slides/slide6.xml"/><Relationship Id="rId34" Type="http://schemas.openxmlformats.org/officeDocument/2006/relationships/font" Target="fonts/Oxygen-bold.fntdata"/><Relationship Id="rId15" Type="http://schemas.openxmlformats.org/officeDocument/2006/relationships/slide" Target="slides/slide9.xml"/><Relationship Id="rId37" Type="http://schemas.openxmlformats.org/officeDocument/2006/relationships/font" Target="fonts/Quicksand-bold.fntdata"/><Relationship Id="rId14" Type="http://schemas.openxmlformats.org/officeDocument/2006/relationships/slide" Target="slides/slide8.xml"/><Relationship Id="rId36" Type="http://schemas.openxmlformats.org/officeDocument/2006/relationships/font" Target="fonts/Quicksand-regular.fntdata"/><Relationship Id="rId17" Type="http://schemas.openxmlformats.org/officeDocument/2006/relationships/slide" Target="slides/slide11.xml"/><Relationship Id="rId39" Type="http://schemas.openxmlformats.org/officeDocument/2006/relationships/font" Target="fonts/QuicksandLight-bold.fntdata"/><Relationship Id="rId16" Type="http://schemas.openxmlformats.org/officeDocument/2006/relationships/slide" Target="slides/slide10.xml"/><Relationship Id="rId38" Type="http://schemas.openxmlformats.org/officeDocument/2006/relationships/font" Target="fonts/QuicksandLight-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 name="Google Shape;3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spTree>
      <p:nvGrpSpPr>
        <p:cNvPr id="8" name="Shape 8"/>
        <p:cNvGrpSpPr/>
        <p:nvPr/>
      </p:nvGrpSpPr>
      <p:grpSpPr>
        <a:xfrm>
          <a:off x="0" y="0"/>
          <a:ext cx="0" cy="0"/>
          <a:chOff x="0" y="0"/>
          <a:chExt cx="0" cy="0"/>
        </a:xfrm>
      </p:grpSpPr>
      <p:sp>
        <p:nvSpPr>
          <p:cNvPr id="9" name="Google Shape;9;p26"/>
          <p:cNvSpPr/>
          <p:nvPr/>
        </p:nvSpPr>
        <p:spPr>
          <a:xfrm>
            <a:off x="514725" y="400850"/>
            <a:ext cx="8115300" cy="4343400"/>
          </a:xfrm>
          <a:prstGeom prst="rect">
            <a:avLst/>
          </a:prstGeom>
          <a:no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26"/>
          <p:cNvSpPr txBox="1"/>
          <p:nvPr>
            <p:ph type="ctrTitle"/>
          </p:nvPr>
        </p:nvSpPr>
        <p:spPr>
          <a:xfrm>
            <a:off x="1372052" y="1201775"/>
            <a:ext cx="63999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2pPr>
            <a:lvl3pPr lvl="2"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3pPr>
            <a:lvl4pPr lvl="3"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4pPr>
            <a:lvl5pPr lvl="4"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5pPr>
            <a:lvl6pPr lvl="5"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6pPr>
            <a:lvl7pPr lvl="6"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7pPr>
            <a:lvl8pPr lvl="7"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8pPr>
            <a:lvl9pPr lvl="8" algn="ctr">
              <a:lnSpc>
                <a:spcPct val="100000"/>
              </a:lnSpc>
              <a:spcBef>
                <a:spcPts val="0"/>
              </a:spcBef>
              <a:spcAft>
                <a:spcPts val="0"/>
              </a:spcAft>
              <a:buSzPts val="5200"/>
              <a:buFont typeface="Abril Fatface"/>
              <a:buNone/>
              <a:defRPr sz="5200">
                <a:latin typeface="Abril Fatface"/>
                <a:ea typeface="Abril Fatface"/>
                <a:cs typeface="Abril Fatface"/>
                <a:sym typeface="Abril Fatface"/>
              </a:defRPr>
            </a:lvl9pPr>
          </a:lstStyle>
          <a:p/>
        </p:txBody>
      </p:sp>
      <p:sp>
        <p:nvSpPr>
          <p:cNvPr id="11" name="Google Shape;11;p26"/>
          <p:cNvSpPr txBox="1"/>
          <p:nvPr>
            <p:ph idx="1" type="subTitle"/>
          </p:nvPr>
        </p:nvSpPr>
        <p:spPr>
          <a:xfrm>
            <a:off x="1730850" y="3181925"/>
            <a:ext cx="56823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chemeClr val="accent1"/>
              </a:buClr>
              <a:buSzPts val="2800"/>
              <a:buNone/>
              <a:defRPr sz="2800">
                <a:solidFill>
                  <a:schemeClr val="accent1"/>
                </a:solidFill>
              </a:defRPr>
            </a:lvl2pPr>
            <a:lvl3pPr lvl="2" algn="ctr">
              <a:lnSpc>
                <a:spcPct val="100000"/>
              </a:lnSpc>
              <a:spcBef>
                <a:spcPts val="0"/>
              </a:spcBef>
              <a:spcAft>
                <a:spcPts val="0"/>
              </a:spcAft>
              <a:buClr>
                <a:schemeClr val="accent1"/>
              </a:buClr>
              <a:buSzPts val="2800"/>
              <a:buNone/>
              <a:defRPr sz="2800">
                <a:solidFill>
                  <a:schemeClr val="accent1"/>
                </a:solidFill>
              </a:defRPr>
            </a:lvl3pPr>
            <a:lvl4pPr lvl="3" algn="ctr">
              <a:lnSpc>
                <a:spcPct val="100000"/>
              </a:lnSpc>
              <a:spcBef>
                <a:spcPts val="0"/>
              </a:spcBef>
              <a:spcAft>
                <a:spcPts val="0"/>
              </a:spcAft>
              <a:buClr>
                <a:schemeClr val="accent1"/>
              </a:buClr>
              <a:buSzPts val="2800"/>
              <a:buNone/>
              <a:defRPr sz="2800">
                <a:solidFill>
                  <a:schemeClr val="accent1"/>
                </a:solidFill>
              </a:defRPr>
            </a:lvl4pPr>
            <a:lvl5pPr lvl="4" algn="ctr">
              <a:lnSpc>
                <a:spcPct val="100000"/>
              </a:lnSpc>
              <a:spcBef>
                <a:spcPts val="0"/>
              </a:spcBef>
              <a:spcAft>
                <a:spcPts val="0"/>
              </a:spcAft>
              <a:buClr>
                <a:schemeClr val="accent1"/>
              </a:buClr>
              <a:buSzPts val="2800"/>
              <a:buNone/>
              <a:defRPr sz="2800">
                <a:solidFill>
                  <a:schemeClr val="accent1"/>
                </a:solidFill>
              </a:defRPr>
            </a:lvl5pPr>
            <a:lvl6pPr lvl="5" algn="ctr">
              <a:lnSpc>
                <a:spcPct val="100000"/>
              </a:lnSpc>
              <a:spcBef>
                <a:spcPts val="0"/>
              </a:spcBef>
              <a:spcAft>
                <a:spcPts val="0"/>
              </a:spcAft>
              <a:buClr>
                <a:schemeClr val="accent1"/>
              </a:buClr>
              <a:buSzPts val="2800"/>
              <a:buNone/>
              <a:defRPr sz="2800">
                <a:solidFill>
                  <a:schemeClr val="accent1"/>
                </a:solidFill>
              </a:defRPr>
            </a:lvl6pPr>
            <a:lvl7pPr lvl="6" algn="ctr">
              <a:lnSpc>
                <a:spcPct val="100000"/>
              </a:lnSpc>
              <a:spcBef>
                <a:spcPts val="0"/>
              </a:spcBef>
              <a:spcAft>
                <a:spcPts val="0"/>
              </a:spcAft>
              <a:buClr>
                <a:schemeClr val="accent1"/>
              </a:buClr>
              <a:buSzPts val="2800"/>
              <a:buNone/>
              <a:defRPr sz="2800">
                <a:solidFill>
                  <a:schemeClr val="accent1"/>
                </a:solidFill>
              </a:defRPr>
            </a:lvl7pPr>
            <a:lvl8pPr lvl="7" algn="ctr">
              <a:lnSpc>
                <a:spcPct val="100000"/>
              </a:lnSpc>
              <a:spcBef>
                <a:spcPts val="0"/>
              </a:spcBef>
              <a:spcAft>
                <a:spcPts val="0"/>
              </a:spcAft>
              <a:buClr>
                <a:schemeClr val="accent1"/>
              </a:buClr>
              <a:buSzPts val="2800"/>
              <a:buNone/>
              <a:defRPr sz="2800">
                <a:solidFill>
                  <a:schemeClr val="accent1"/>
                </a:solidFill>
              </a:defRPr>
            </a:lvl8pPr>
            <a:lvl9pPr lvl="8" algn="ctr">
              <a:lnSpc>
                <a:spcPct val="100000"/>
              </a:lnSpc>
              <a:spcBef>
                <a:spcPts val="0"/>
              </a:spcBef>
              <a:spcAft>
                <a:spcPts val="0"/>
              </a:spcAft>
              <a:buClr>
                <a:schemeClr val="accent1"/>
              </a:buClr>
              <a:buSzPts val="2800"/>
              <a:buNone/>
              <a:defRPr sz="2800">
                <a:solidFill>
                  <a:schemeClr val="accen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12" name="Shape 12"/>
        <p:cNvGrpSpPr/>
        <p:nvPr/>
      </p:nvGrpSpPr>
      <p:grpSpPr>
        <a:xfrm>
          <a:off x="0" y="0"/>
          <a:ext cx="0" cy="0"/>
          <a:chOff x="0" y="0"/>
          <a:chExt cx="0" cy="0"/>
        </a:xfrm>
      </p:grpSpPr>
      <p:sp>
        <p:nvSpPr>
          <p:cNvPr id="13" name="Google Shape;13;p27"/>
          <p:cNvSpPr txBox="1"/>
          <p:nvPr>
            <p:ph type="title"/>
          </p:nvPr>
        </p:nvSpPr>
        <p:spPr>
          <a:xfrm>
            <a:off x="1149900" y="143475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4" name="Google Shape;14;p27"/>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15" name="Google Shape;15;p27"/>
          <p:cNvSpPr txBox="1"/>
          <p:nvPr>
            <p:ph idx="3" type="ctrTitle"/>
          </p:nvPr>
        </p:nvSpPr>
        <p:spPr>
          <a:xfrm>
            <a:off x="592050" y="189787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6" name="Google Shape;16;p27"/>
          <p:cNvSpPr txBox="1"/>
          <p:nvPr>
            <p:ph idx="1" type="subTitle"/>
          </p:nvPr>
        </p:nvSpPr>
        <p:spPr>
          <a:xfrm>
            <a:off x="568800" y="218180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7" name="Google Shape;17;p27"/>
          <p:cNvSpPr txBox="1"/>
          <p:nvPr>
            <p:ph idx="4" type="title"/>
          </p:nvPr>
        </p:nvSpPr>
        <p:spPr>
          <a:xfrm>
            <a:off x="1149900" y="297440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8" name="Google Shape;18;p27"/>
          <p:cNvSpPr txBox="1"/>
          <p:nvPr>
            <p:ph idx="5" type="ctrTitle"/>
          </p:nvPr>
        </p:nvSpPr>
        <p:spPr>
          <a:xfrm>
            <a:off x="592050" y="343752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19" name="Google Shape;19;p27"/>
          <p:cNvSpPr txBox="1"/>
          <p:nvPr>
            <p:ph idx="6" type="subTitle"/>
          </p:nvPr>
        </p:nvSpPr>
        <p:spPr>
          <a:xfrm>
            <a:off x="568800" y="372145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0" name="Google Shape;20;p27"/>
          <p:cNvSpPr txBox="1"/>
          <p:nvPr>
            <p:ph idx="7" type="title"/>
          </p:nvPr>
        </p:nvSpPr>
        <p:spPr>
          <a:xfrm>
            <a:off x="3305700" y="143475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1" name="Google Shape;21;p27"/>
          <p:cNvSpPr txBox="1"/>
          <p:nvPr>
            <p:ph idx="8" type="ctrTitle"/>
          </p:nvPr>
        </p:nvSpPr>
        <p:spPr>
          <a:xfrm>
            <a:off x="2747850" y="189787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2" name="Google Shape;22;p27"/>
          <p:cNvSpPr txBox="1"/>
          <p:nvPr>
            <p:ph idx="9" type="subTitle"/>
          </p:nvPr>
        </p:nvSpPr>
        <p:spPr>
          <a:xfrm>
            <a:off x="2724600" y="218180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3" name="Google Shape;23;p27"/>
          <p:cNvSpPr txBox="1"/>
          <p:nvPr>
            <p:ph idx="13" type="title"/>
          </p:nvPr>
        </p:nvSpPr>
        <p:spPr>
          <a:xfrm>
            <a:off x="3305700" y="297440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4" name="Google Shape;24;p27"/>
          <p:cNvSpPr txBox="1"/>
          <p:nvPr>
            <p:ph idx="14" type="ctrTitle"/>
          </p:nvPr>
        </p:nvSpPr>
        <p:spPr>
          <a:xfrm>
            <a:off x="2747850" y="343752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5" name="Google Shape;25;p27"/>
          <p:cNvSpPr txBox="1"/>
          <p:nvPr>
            <p:ph idx="15" type="subTitle"/>
          </p:nvPr>
        </p:nvSpPr>
        <p:spPr>
          <a:xfrm>
            <a:off x="2724600" y="372145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6" name="Google Shape;26;p27"/>
          <p:cNvSpPr txBox="1"/>
          <p:nvPr>
            <p:ph idx="16" type="title"/>
          </p:nvPr>
        </p:nvSpPr>
        <p:spPr>
          <a:xfrm>
            <a:off x="5470096" y="143475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27" name="Google Shape;27;p27"/>
          <p:cNvSpPr txBox="1"/>
          <p:nvPr>
            <p:ph idx="17" type="ctrTitle"/>
          </p:nvPr>
        </p:nvSpPr>
        <p:spPr>
          <a:xfrm>
            <a:off x="4912246" y="189787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28" name="Google Shape;28;p27"/>
          <p:cNvSpPr txBox="1"/>
          <p:nvPr>
            <p:ph idx="18" type="subTitle"/>
          </p:nvPr>
        </p:nvSpPr>
        <p:spPr>
          <a:xfrm>
            <a:off x="4888996" y="218180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9" name="Google Shape;29;p27"/>
          <p:cNvSpPr txBox="1"/>
          <p:nvPr>
            <p:ph idx="19" type="title"/>
          </p:nvPr>
        </p:nvSpPr>
        <p:spPr>
          <a:xfrm>
            <a:off x="5470096" y="2974400"/>
            <a:ext cx="993600" cy="606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30" name="Google Shape;30;p27"/>
          <p:cNvSpPr txBox="1"/>
          <p:nvPr>
            <p:ph idx="20" type="ctrTitle"/>
          </p:nvPr>
        </p:nvSpPr>
        <p:spPr>
          <a:xfrm>
            <a:off x="4912246" y="3437525"/>
            <a:ext cx="2109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1" name="Google Shape;31;p27"/>
          <p:cNvSpPr txBox="1"/>
          <p:nvPr>
            <p:ph idx="21" type="subTitle"/>
          </p:nvPr>
        </p:nvSpPr>
        <p:spPr>
          <a:xfrm>
            <a:off x="4888996" y="3721450"/>
            <a:ext cx="2155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BIG_NUMBER_1_1_2">
    <p:spTree>
      <p:nvGrpSpPr>
        <p:cNvPr id="32" name="Shape 32"/>
        <p:cNvGrpSpPr/>
        <p:nvPr/>
      </p:nvGrpSpPr>
      <p:grpSpPr>
        <a:xfrm>
          <a:off x="0" y="0"/>
          <a:ext cx="0" cy="0"/>
          <a:chOff x="0" y="0"/>
          <a:chExt cx="0" cy="0"/>
        </a:xfrm>
      </p:grpSpPr>
      <p:sp>
        <p:nvSpPr>
          <p:cNvPr id="33" name="Google Shape;33;p2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34" name="Google Shape;34;p28"/>
          <p:cNvSpPr txBox="1"/>
          <p:nvPr>
            <p:ph idx="1" type="body"/>
          </p:nvPr>
        </p:nvSpPr>
        <p:spPr>
          <a:xfrm>
            <a:off x="720000" y="1381075"/>
            <a:ext cx="5972700" cy="3416400"/>
          </a:xfrm>
          <a:prstGeom prst="rect">
            <a:avLst/>
          </a:prstGeom>
          <a:noFill/>
          <a:ln>
            <a:noFill/>
          </a:ln>
        </p:spPr>
        <p:txBody>
          <a:bodyPr anchorCtr="0" anchor="t" bIns="91425" lIns="91425" spcFirstLastPara="1" rIns="91425" wrap="square" tIns="91425">
            <a:noAutofit/>
          </a:bodyPr>
          <a:lstStyle>
            <a:lvl1pPr indent="-292100" lvl="0" marL="457200" algn="l">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algn="l">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algn="l">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BIG_NUMBER_1_2_1">
    <p:spTree>
      <p:nvGrpSpPr>
        <p:cNvPr id="35" name="Shape 35"/>
        <p:cNvGrpSpPr/>
        <p:nvPr/>
      </p:nvGrpSpPr>
      <p:grpSpPr>
        <a:xfrm>
          <a:off x="0" y="0"/>
          <a:ext cx="0" cy="0"/>
          <a:chOff x="0" y="0"/>
          <a:chExt cx="0" cy="0"/>
        </a:xfrm>
      </p:grpSpPr>
      <p:sp>
        <p:nvSpPr>
          <p:cNvPr id="36" name="Google Shape;36;p2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37" name="Google Shape;37;p29"/>
          <p:cNvSpPr txBox="1"/>
          <p:nvPr>
            <p:ph idx="2" type="ctrTitle"/>
          </p:nvPr>
        </p:nvSpPr>
        <p:spPr>
          <a:xfrm>
            <a:off x="790539" y="1848588"/>
            <a:ext cx="17658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38" name="Google Shape;38;p29"/>
          <p:cNvSpPr txBox="1"/>
          <p:nvPr>
            <p:ph idx="1" type="subTitle"/>
          </p:nvPr>
        </p:nvSpPr>
        <p:spPr>
          <a:xfrm>
            <a:off x="771075" y="2132513"/>
            <a:ext cx="1804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39" name="Google Shape;39;p29"/>
          <p:cNvSpPr txBox="1"/>
          <p:nvPr>
            <p:ph idx="3" type="ctrTitle"/>
          </p:nvPr>
        </p:nvSpPr>
        <p:spPr>
          <a:xfrm>
            <a:off x="2722896" y="2839188"/>
            <a:ext cx="17658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0" name="Google Shape;40;p29"/>
          <p:cNvSpPr txBox="1"/>
          <p:nvPr>
            <p:ph idx="4" type="subTitle"/>
          </p:nvPr>
        </p:nvSpPr>
        <p:spPr>
          <a:xfrm>
            <a:off x="2703432" y="3123113"/>
            <a:ext cx="1804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1" name="Google Shape;41;p29"/>
          <p:cNvSpPr txBox="1"/>
          <p:nvPr>
            <p:ph idx="5" type="ctrTitle"/>
          </p:nvPr>
        </p:nvSpPr>
        <p:spPr>
          <a:xfrm>
            <a:off x="4655242" y="1848588"/>
            <a:ext cx="17658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2" name="Google Shape;42;p29"/>
          <p:cNvSpPr txBox="1"/>
          <p:nvPr>
            <p:ph idx="6" type="subTitle"/>
          </p:nvPr>
        </p:nvSpPr>
        <p:spPr>
          <a:xfrm>
            <a:off x="4635778" y="2132513"/>
            <a:ext cx="1804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43" name="Google Shape;43;p29"/>
          <p:cNvSpPr txBox="1"/>
          <p:nvPr>
            <p:ph idx="7" type="ctrTitle"/>
          </p:nvPr>
        </p:nvSpPr>
        <p:spPr>
          <a:xfrm>
            <a:off x="6587592" y="2839188"/>
            <a:ext cx="17658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44" name="Google Shape;44;p29"/>
          <p:cNvSpPr txBox="1"/>
          <p:nvPr>
            <p:ph idx="8" type="subTitle"/>
          </p:nvPr>
        </p:nvSpPr>
        <p:spPr>
          <a:xfrm>
            <a:off x="6568128" y="3123113"/>
            <a:ext cx="18048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BIG_NUMBER_1_1_1_1">
    <p:spTree>
      <p:nvGrpSpPr>
        <p:cNvPr id="45" name="Shape 45"/>
        <p:cNvGrpSpPr/>
        <p:nvPr/>
      </p:nvGrpSpPr>
      <p:grpSpPr>
        <a:xfrm>
          <a:off x="0" y="0"/>
          <a:ext cx="0" cy="0"/>
          <a:chOff x="0" y="0"/>
          <a:chExt cx="0" cy="0"/>
        </a:xfrm>
      </p:grpSpPr>
      <p:sp>
        <p:nvSpPr>
          <p:cNvPr id="46" name="Google Shape;46;p3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BIG_NUMBER_1_1">
    <p:spTree>
      <p:nvGrpSpPr>
        <p:cNvPr id="47" name="Shape 47"/>
        <p:cNvGrpSpPr/>
        <p:nvPr/>
      </p:nvGrpSpPr>
      <p:grpSpPr>
        <a:xfrm>
          <a:off x="0" y="0"/>
          <a:ext cx="0" cy="0"/>
          <a:chOff x="0" y="0"/>
          <a:chExt cx="0" cy="0"/>
        </a:xfrm>
      </p:grpSpPr>
      <p:sp>
        <p:nvSpPr>
          <p:cNvPr id="48" name="Google Shape;48;p3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49" name="Google Shape;49;p31"/>
          <p:cNvSpPr txBox="1"/>
          <p:nvPr>
            <p:ph idx="1" type="subTitle"/>
          </p:nvPr>
        </p:nvSpPr>
        <p:spPr>
          <a:xfrm>
            <a:off x="3013650" y="3216225"/>
            <a:ext cx="3116700" cy="15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100"/>
              <a:buNone/>
              <a:defRPr sz="11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BIG_NUMBER_1_1_1_1_1">
    <p:spTree>
      <p:nvGrpSpPr>
        <p:cNvPr id="50" name="Shape 50"/>
        <p:cNvGrpSpPr/>
        <p:nvPr/>
      </p:nvGrpSpPr>
      <p:grpSpPr>
        <a:xfrm>
          <a:off x="0" y="0"/>
          <a:ext cx="0" cy="0"/>
          <a:chOff x="0" y="0"/>
          <a:chExt cx="0" cy="0"/>
        </a:xfrm>
      </p:grpSpPr>
      <p:sp>
        <p:nvSpPr>
          <p:cNvPr id="51" name="Google Shape;51;p3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1pPr>
            <a:lvl2pPr lvl="1"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2pPr>
            <a:lvl3pPr lvl="2"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3pPr>
            <a:lvl4pPr lvl="3"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4pPr>
            <a:lvl5pPr lvl="4"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5pPr>
            <a:lvl6pPr lvl="5"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6pPr>
            <a:lvl7pPr lvl="6"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7pPr>
            <a:lvl8pPr lvl="7"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8pPr>
            <a:lvl9pPr lvl="8" algn="l">
              <a:lnSpc>
                <a:spcPct val="100000"/>
              </a:lnSpc>
              <a:spcBef>
                <a:spcPts val="0"/>
              </a:spcBef>
              <a:spcAft>
                <a:spcPts val="0"/>
              </a:spcAft>
              <a:buSzPts val="2400"/>
              <a:buFont typeface="Abril Fatface"/>
              <a:buNone/>
              <a:defRPr sz="2400">
                <a:latin typeface="Abril Fatface"/>
                <a:ea typeface="Abril Fatface"/>
                <a:cs typeface="Abril Fatface"/>
                <a:sym typeface="Abril Fatface"/>
              </a:defRPr>
            </a:lvl9pPr>
          </a:lstStyle>
          <a:p/>
        </p:txBody>
      </p:sp>
      <p:sp>
        <p:nvSpPr>
          <p:cNvPr id="52" name="Google Shape;52;p32"/>
          <p:cNvSpPr txBox="1"/>
          <p:nvPr>
            <p:ph idx="1" type="body"/>
          </p:nvPr>
        </p:nvSpPr>
        <p:spPr>
          <a:xfrm>
            <a:off x="2588450" y="2038250"/>
            <a:ext cx="2777400" cy="24021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53" name="Google Shape;53;p32"/>
          <p:cNvSpPr txBox="1"/>
          <p:nvPr>
            <p:ph idx="2" type="body"/>
          </p:nvPr>
        </p:nvSpPr>
        <p:spPr>
          <a:xfrm>
            <a:off x="5530745" y="2038250"/>
            <a:ext cx="2777400" cy="2402100"/>
          </a:xfrm>
          <a:prstGeom prst="rect">
            <a:avLst/>
          </a:prstGeom>
          <a:noFill/>
          <a:ln>
            <a:noFill/>
          </a:ln>
        </p:spPr>
        <p:txBody>
          <a:bodyPr anchorCtr="0" anchor="t" bIns="91425" lIns="91425" spcFirstLastPara="1" rIns="91425" wrap="square" tIns="91425">
            <a:noAutofit/>
          </a:bodyPr>
          <a:lstStyle>
            <a:lvl1pPr indent="-292100" lvl="0" marL="457200" algn="l">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indent="-292100" lvl="1" marL="9144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indent="-292100" lvl="2" marL="13716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indent="-292100" lvl="3" marL="18288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indent="-292100" lvl="4" marL="22860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indent="-292100" lvl="5" marL="27432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indent="-292100" lvl="6" marL="32004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indent="-292100" lvl="7" marL="3657600" algn="l">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indent="-292100" lvl="8" marL="4114800" algn="l">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p:txBody>
      </p:sp>
      <p:sp>
        <p:nvSpPr>
          <p:cNvPr id="54" name="Google Shape;54;p32"/>
          <p:cNvSpPr txBox="1"/>
          <p:nvPr>
            <p:ph idx="3" type="ctrTitle"/>
          </p:nvPr>
        </p:nvSpPr>
        <p:spPr>
          <a:xfrm>
            <a:off x="2768006" y="1566400"/>
            <a:ext cx="2418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
        <p:nvSpPr>
          <p:cNvPr id="55" name="Google Shape;55;p32"/>
          <p:cNvSpPr txBox="1"/>
          <p:nvPr>
            <p:ph idx="4" type="ctrTitle"/>
          </p:nvPr>
        </p:nvSpPr>
        <p:spPr>
          <a:xfrm>
            <a:off x="5710306" y="1566400"/>
            <a:ext cx="2418300" cy="606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800"/>
              <a:buFont typeface="Abril Fatface"/>
              <a:buNone/>
              <a:defRPr sz="1800">
                <a:latin typeface="Abril Fatface"/>
                <a:ea typeface="Abril Fatface"/>
                <a:cs typeface="Abril Fatface"/>
                <a:sym typeface="Abril Fatface"/>
              </a:defRPr>
            </a:lvl1pPr>
            <a:lvl2pPr lvl="1"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2pPr>
            <a:lvl3pPr lvl="2"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3pPr>
            <a:lvl4pPr lvl="3"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4pPr>
            <a:lvl5pPr lvl="4"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5pPr>
            <a:lvl6pPr lvl="5"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6pPr>
            <a:lvl7pPr lvl="6"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7pPr>
            <a:lvl8pPr lvl="7"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8pPr>
            <a:lvl9pPr lvl="8" algn="ctr">
              <a:lnSpc>
                <a:spcPct val="100000"/>
              </a:lnSpc>
              <a:spcBef>
                <a:spcPts val="0"/>
              </a:spcBef>
              <a:spcAft>
                <a:spcPts val="0"/>
              </a:spcAft>
              <a:buSzPts val="1400"/>
              <a:buFont typeface="Abril Fatface"/>
              <a:buNone/>
              <a:defRPr sz="1400">
                <a:latin typeface="Abril Fatface"/>
                <a:ea typeface="Abril Fatface"/>
                <a:cs typeface="Abril Fatface"/>
                <a:sym typeface="Abril Fatface"/>
              </a:defRPr>
            </a:lvl9pPr>
          </a:lstStyle>
          <a:p/>
        </p:txBody>
      </p:sp>
    </p:spTree>
  </p:cSld>
  <p:clrMapOvr>
    <a:masterClrMapping/>
  </p:clrMapOvr>
  <p:extLst>
    <p:ext uri="{DCECCB84-F9BA-43D5-87BE-67443E8EF086}">
      <p15:sldGuideLst>
        <p15:guide id="1" pos="454">
          <p15:clr>
            <a:srgbClr val="FA7B17"/>
          </p15:clr>
        </p15:guide>
        <p15:guide id="2" orient="horz" pos="340">
          <p15:clr>
            <a:srgbClr val="FA7B17"/>
          </p15:clr>
        </p15:guide>
        <p15:guide id="3" pos="530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type="blank">
  <p:cSld name="BLANK">
    <p:spTree>
      <p:nvGrpSpPr>
        <p:cNvPr id="56" name="Shape 56"/>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_1">
    <p:bg>
      <p:bgPr>
        <a:solidFill>
          <a:srgbClr val="FFFFFF"/>
        </a:solidFill>
      </p:bgPr>
    </p:bg>
    <p:spTree>
      <p:nvGrpSpPr>
        <p:cNvPr id="57" name="Shape 5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accent1"/>
              </a:buClr>
              <a:buSzPts val="2800"/>
              <a:buFont typeface="Abril Fatface"/>
              <a:buNone/>
              <a:defRPr b="0" i="0" sz="2800" u="none" cap="none" strike="noStrike">
                <a:solidFill>
                  <a:schemeClr val="accent1"/>
                </a:solidFill>
                <a:latin typeface="Abril Fatface"/>
                <a:ea typeface="Abril Fatface"/>
                <a:cs typeface="Abril Fatface"/>
                <a:sym typeface="Abril Fatface"/>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xygen Light"/>
              <a:buChar char="●"/>
              <a:defRPr b="0" i="0" sz="1800" u="none" cap="none" strike="noStrike">
                <a:solidFill>
                  <a:schemeClr val="dk1"/>
                </a:solidFill>
                <a:latin typeface="Oxygen Light"/>
                <a:ea typeface="Oxygen Light"/>
                <a:cs typeface="Oxygen Light"/>
                <a:sym typeface="Oxygen Light"/>
              </a:defRPr>
            </a:lvl1pPr>
            <a:lvl2pPr indent="-317500" lvl="1" marL="914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2pPr>
            <a:lvl3pPr indent="-317500" lvl="2" marL="1371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3pPr>
            <a:lvl4pPr indent="-317500" lvl="3" marL="18288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4pPr>
            <a:lvl5pPr indent="-317500" lvl="4" marL="22860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5pPr>
            <a:lvl6pPr indent="-317500" lvl="5" marL="27432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6pPr>
            <a:lvl7pPr indent="-317500" lvl="6" marL="32004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7pPr>
            <a:lvl8pPr indent="-317500" lvl="7" marL="3657600" marR="0" rtl="0" algn="l">
              <a:lnSpc>
                <a:spcPct val="115000"/>
              </a:lnSpc>
              <a:spcBef>
                <a:spcPts val="1600"/>
              </a:spcBef>
              <a:spcAft>
                <a:spcPts val="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8pPr>
            <a:lvl9pPr indent="-317500" lvl="8" marL="4114800" marR="0" rtl="0" algn="l">
              <a:lnSpc>
                <a:spcPct val="115000"/>
              </a:lnSpc>
              <a:spcBef>
                <a:spcPts val="1600"/>
              </a:spcBef>
              <a:spcAft>
                <a:spcPts val="1600"/>
              </a:spcAft>
              <a:buClr>
                <a:schemeClr val="dk1"/>
              </a:buClr>
              <a:buSzPts val="1400"/>
              <a:buFont typeface="Oxygen Light"/>
              <a:buChar char="■"/>
              <a:defRPr b="0" i="0" sz="1400" u="none" cap="none" strike="noStrike">
                <a:solidFill>
                  <a:schemeClr val="dk1"/>
                </a:solidFill>
                <a:latin typeface="Oxygen Light"/>
                <a:ea typeface="Oxygen Light"/>
                <a:cs typeface="Oxygen Light"/>
                <a:sym typeface="Oxygen Light"/>
              </a:defRPr>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4.png"/><Relationship Id="rId5" Type="http://schemas.openxmlformats.org/officeDocument/2006/relationships/image" Target="../media/image19.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2.png"/><Relationship Id="rId6"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37.png"/><Relationship Id="rId6"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5.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30.png"/><Relationship Id="rId4" Type="http://schemas.openxmlformats.org/officeDocument/2006/relationships/image" Target="../media/image43.png"/><Relationship Id="rId11" Type="http://schemas.openxmlformats.org/officeDocument/2006/relationships/image" Target="../media/image54.png"/><Relationship Id="rId10" Type="http://schemas.openxmlformats.org/officeDocument/2006/relationships/image" Target="../media/image47.png"/><Relationship Id="rId12" Type="http://schemas.openxmlformats.org/officeDocument/2006/relationships/image" Target="../media/image44.png"/><Relationship Id="rId9" Type="http://schemas.openxmlformats.org/officeDocument/2006/relationships/image" Target="../media/image55.png"/><Relationship Id="rId5" Type="http://schemas.openxmlformats.org/officeDocument/2006/relationships/image" Target="../media/image40.png"/><Relationship Id="rId6" Type="http://schemas.openxmlformats.org/officeDocument/2006/relationships/image" Target="../media/image52.png"/><Relationship Id="rId7" Type="http://schemas.openxmlformats.org/officeDocument/2006/relationships/image" Target="../media/image49.png"/><Relationship Id="rId8"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30.png"/><Relationship Id="rId4" Type="http://schemas.openxmlformats.org/officeDocument/2006/relationships/image" Target="../media/image50.png"/><Relationship Id="rId5"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46.png"/><Relationship Id="rId5" Type="http://schemas.openxmlformats.org/officeDocument/2006/relationships/hyperlink" Target="https://www.milenio.com/aula/te-explicamos-por-que-en-estados-unidos-se-celebra-el-5-de-mayo" TargetMode="External"/><Relationship Id="rId6" Type="http://schemas.openxmlformats.org/officeDocument/2006/relationships/image" Target="../media/image5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51.png"/><Relationship Id="rId5"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hyperlink" Target="https://hassavocadoboard.com/research/holidays-events/" TargetMode="External"/><Relationship Id="rId4" Type="http://schemas.openxmlformats.org/officeDocument/2006/relationships/image" Target="../media/image56.png"/><Relationship Id="rId5"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jpg"/><Relationship Id="rId5" Type="http://schemas.openxmlformats.org/officeDocument/2006/relationships/hyperlink" Target="https://loveonetoday.com/?s=toast&amp;post_type=hass_recipe" TargetMode="External"/><Relationship Id="rId6" Type="http://schemas.openxmlformats.org/officeDocument/2006/relationships/image" Target="../media/image13.jpg"/><Relationship Id="rId7"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1829024" y="1566582"/>
            <a:ext cx="5485952" cy="2010337"/>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800"/>
              <a:buNone/>
            </a:pPr>
            <a:r>
              <a:rPr lang="es-ES" sz="4000"/>
              <a:t>ANÁLISIS DE VENTAS DE AGUACATE HASS EN EUA</a:t>
            </a:r>
            <a:endParaRPr sz="4000"/>
          </a:p>
        </p:txBody>
      </p:sp>
      <p:sp>
        <p:nvSpPr>
          <p:cNvPr id="63" name="Google Shape;63;p1"/>
          <p:cNvSpPr txBox="1"/>
          <p:nvPr>
            <p:ph idx="1" type="subTitle"/>
          </p:nvPr>
        </p:nvSpPr>
        <p:spPr>
          <a:xfrm>
            <a:off x="1730850" y="3571891"/>
            <a:ext cx="56823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100"/>
              <a:buNone/>
            </a:pPr>
            <a:r>
              <a:rPr lang="es-ES"/>
              <a:t>Preciado Rivera María Fernanda</a:t>
            </a:r>
            <a:endParaRPr/>
          </a:p>
        </p:txBody>
      </p:sp>
      <p:pic>
        <p:nvPicPr>
          <p:cNvPr id="64" name="Google Shape;64;p1"/>
          <p:cNvPicPr preferRelativeResize="0"/>
          <p:nvPr/>
        </p:nvPicPr>
        <p:blipFill rotWithShape="1">
          <a:blip r:embed="rId3">
            <a:alphaModFix/>
          </a:blip>
          <a:srcRect b="0" l="0" r="0" t="0"/>
          <a:stretch/>
        </p:blipFill>
        <p:spPr>
          <a:xfrm>
            <a:off x="-701356" y="-236695"/>
            <a:ext cx="3034422" cy="2732497"/>
          </a:xfrm>
          <a:prstGeom prst="rect">
            <a:avLst/>
          </a:prstGeom>
          <a:noFill/>
          <a:ln>
            <a:noFill/>
          </a:ln>
        </p:spPr>
      </p:pic>
      <p:sp>
        <p:nvSpPr>
          <p:cNvPr id="65" name="Google Shape;65;p1"/>
          <p:cNvSpPr txBox="1"/>
          <p:nvPr/>
        </p:nvSpPr>
        <p:spPr>
          <a:xfrm>
            <a:off x="5103159" y="450530"/>
            <a:ext cx="3509683" cy="241994"/>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accent2"/>
              </a:buClr>
              <a:buSzPts val="1100"/>
              <a:buFont typeface="Oxygen Light"/>
              <a:buNone/>
            </a:pPr>
            <a:r>
              <a:rPr b="1" i="0" lang="es-ES" sz="1100" u="none" cap="none" strike="noStrike">
                <a:solidFill>
                  <a:schemeClr val="accent2"/>
                </a:solidFill>
                <a:latin typeface="Oxygen Light"/>
                <a:ea typeface="Oxygen Light"/>
                <a:cs typeface="Oxygen Light"/>
                <a:sym typeface="Oxygen Light"/>
              </a:rPr>
              <a:t>DIPLOMADO EN CIENCIA DE DATOS/FES ACATLÁN</a:t>
            </a:r>
            <a:endParaRPr b="1" i="0" sz="1100" u="none" cap="none" strike="noStrike">
              <a:solidFill>
                <a:schemeClr val="accent2"/>
              </a:solidFill>
              <a:latin typeface="Oxygen Light"/>
              <a:ea typeface="Oxygen Light"/>
              <a:cs typeface="Oxygen Light"/>
              <a:sym typeface="Oxygen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10"/>
          <p:cNvSpPr/>
          <p:nvPr/>
        </p:nvSpPr>
        <p:spPr>
          <a:xfrm>
            <a:off x="601007" y="814992"/>
            <a:ext cx="1456501" cy="527959"/>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INGENIERIA DE VARIABLES</a:t>
            </a:r>
            <a:endParaRPr/>
          </a:p>
        </p:txBody>
      </p:sp>
      <p:sp>
        <p:nvSpPr>
          <p:cNvPr id="319" name="Google Shape;319;p10"/>
          <p:cNvSpPr txBox="1"/>
          <p:nvPr>
            <p:ph idx="4294967295" type="ctrTitle"/>
          </p:nvPr>
        </p:nvSpPr>
        <p:spPr>
          <a:xfrm>
            <a:off x="570751" y="918300"/>
            <a:ext cx="1517012" cy="32134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Variables de Texto</a:t>
            </a:r>
            <a:endParaRPr b="0" i="0" sz="1200" u="none" cap="none" strike="noStrike">
              <a:solidFill>
                <a:schemeClr val="accent1"/>
              </a:solidFill>
              <a:latin typeface="Abril Fatface"/>
              <a:ea typeface="Abril Fatface"/>
              <a:cs typeface="Abril Fatface"/>
              <a:sym typeface="Abril Fatface"/>
            </a:endParaRPr>
          </a:p>
        </p:txBody>
      </p:sp>
      <p:cxnSp>
        <p:nvCxnSpPr>
          <p:cNvPr id="320" name="Google Shape;320;p10"/>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pic>
        <p:nvPicPr>
          <p:cNvPr id="321" name="Google Shape;321;p10"/>
          <p:cNvPicPr preferRelativeResize="0"/>
          <p:nvPr/>
        </p:nvPicPr>
        <p:blipFill rotWithShape="1">
          <a:blip r:embed="rId3">
            <a:alphaModFix/>
          </a:blip>
          <a:srcRect b="0" l="0" r="0" t="0"/>
          <a:stretch/>
        </p:blipFill>
        <p:spPr>
          <a:xfrm>
            <a:off x="802707" y="2001164"/>
            <a:ext cx="1032031" cy="1150284"/>
          </a:xfrm>
          <a:prstGeom prst="rect">
            <a:avLst/>
          </a:prstGeom>
          <a:noFill/>
          <a:ln>
            <a:noFill/>
          </a:ln>
        </p:spPr>
      </p:pic>
      <p:pic>
        <p:nvPicPr>
          <p:cNvPr id="322" name="Google Shape;322;p10"/>
          <p:cNvPicPr preferRelativeResize="0"/>
          <p:nvPr/>
        </p:nvPicPr>
        <p:blipFill rotWithShape="1">
          <a:blip r:embed="rId4">
            <a:alphaModFix/>
          </a:blip>
          <a:srcRect b="0" l="0" r="0" t="0"/>
          <a:stretch/>
        </p:blipFill>
        <p:spPr>
          <a:xfrm>
            <a:off x="789448" y="3538504"/>
            <a:ext cx="1065440" cy="606300"/>
          </a:xfrm>
          <a:prstGeom prst="rect">
            <a:avLst/>
          </a:prstGeom>
          <a:noFill/>
          <a:ln>
            <a:noFill/>
          </a:ln>
        </p:spPr>
      </p:pic>
      <p:sp>
        <p:nvSpPr>
          <p:cNvPr id="323" name="Google Shape;323;p10"/>
          <p:cNvSpPr/>
          <p:nvPr/>
        </p:nvSpPr>
        <p:spPr>
          <a:xfrm rot="5400000">
            <a:off x="1256671" y="3253698"/>
            <a:ext cx="199993" cy="182556"/>
          </a:xfrm>
          <a:prstGeom prst="rightArrow">
            <a:avLst>
              <a:gd fmla="val 50000" name="adj1"/>
              <a:gd fmla="val 50000" name="adj2"/>
            </a:avLst>
          </a:prstGeom>
          <a:solidFill>
            <a:srgbClr val="B995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324" name="Google Shape;324;p10"/>
          <p:cNvPicPr preferRelativeResize="0"/>
          <p:nvPr/>
        </p:nvPicPr>
        <p:blipFill rotWithShape="1">
          <a:blip r:embed="rId5">
            <a:alphaModFix/>
          </a:blip>
          <a:srcRect b="0" l="0" r="0" t="0"/>
          <a:stretch/>
        </p:blipFill>
        <p:spPr>
          <a:xfrm>
            <a:off x="262669" y="1514146"/>
            <a:ext cx="527959" cy="527959"/>
          </a:xfrm>
          <a:prstGeom prst="rect">
            <a:avLst/>
          </a:prstGeom>
          <a:noFill/>
          <a:ln>
            <a:noFill/>
          </a:ln>
        </p:spPr>
      </p:pic>
      <p:sp>
        <p:nvSpPr>
          <p:cNvPr id="325" name="Google Shape;325;p10"/>
          <p:cNvSpPr txBox="1"/>
          <p:nvPr/>
        </p:nvSpPr>
        <p:spPr>
          <a:xfrm>
            <a:off x="795468" y="1685533"/>
            <a:ext cx="951749" cy="219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Abril Fatface"/>
              <a:buNone/>
            </a:pPr>
            <a:r>
              <a:rPr b="0" i="0" lang="es-ES" sz="1000" u="none" cap="none" strike="noStrike">
                <a:solidFill>
                  <a:srgbClr val="4C8751"/>
                </a:solidFill>
                <a:latin typeface="Abril Fatface"/>
                <a:ea typeface="Abril Fatface"/>
                <a:cs typeface="Abril Fatface"/>
                <a:sym typeface="Abril Fatface"/>
              </a:rPr>
              <a:t>1. “v_Type”</a:t>
            </a:r>
            <a:endParaRPr/>
          </a:p>
        </p:txBody>
      </p:sp>
      <p:sp>
        <p:nvSpPr>
          <p:cNvPr id="326" name="Google Shape;326;p10"/>
          <p:cNvSpPr txBox="1"/>
          <p:nvPr/>
        </p:nvSpPr>
        <p:spPr>
          <a:xfrm>
            <a:off x="2646332" y="1667796"/>
            <a:ext cx="1287087" cy="219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Abril Fatface"/>
              <a:buNone/>
            </a:pPr>
            <a:r>
              <a:rPr b="0" i="0" lang="es-ES" sz="1000" u="none" cap="none" strike="noStrike">
                <a:solidFill>
                  <a:srgbClr val="4C8751"/>
                </a:solidFill>
                <a:latin typeface="Abril Fatface"/>
                <a:ea typeface="Abril Fatface"/>
                <a:cs typeface="Abril Fatface"/>
                <a:sym typeface="Abril Fatface"/>
              </a:rPr>
              <a:t>2. “v_Geography”</a:t>
            </a:r>
            <a:endParaRPr/>
          </a:p>
        </p:txBody>
      </p:sp>
      <p:pic>
        <p:nvPicPr>
          <p:cNvPr id="327" name="Google Shape;327;p10"/>
          <p:cNvPicPr preferRelativeResize="0"/>
          <p:nvPr/>
        </p:nvPicPr>
        <p:blipFill rotWithShape="1">
          <a:blip r:embed="rId6">
            <a:alphaModFix/>
          </a:blip>
          <a:srcRect b="0" l="0" r="0" t="0"/>
          <a:stretch/>
        </p:blipFill>
        <p:spPr>
          <a:xfrm>
            <a:off x="2272669" y="1514146"/>
            <a:ext cx="509013" cy="526937"/>
          </a:xfrm>
          <a:prstGeom prst="rect">
            <a:avLst/>
          </a:prstGeom>
          <a:noFill/>
          <a:ln>
            <a:noFill/>
          </a:ln>
        </p:spPr>
      </p:pic>
      <p:pic>
        <p:nvPicPr>
          <p:cNvPr id="328" name="Google Shape;328;p10"/>
          <p:cNvPicPr preferRelativeResize="0"/>
          <p:nvPr/>
        </p:nvPicPr>
        <p:blipFill rotWithShape="1">
          <a:blip r:embed="rId7">
            <a:alphaModFix/>
          </a:blip>
          <a:srcRect b="0" l="0" r="0" t="0"/>
          <a:stretch/>
        </p:blipFill>
        <p:spPr>
          <a:xfrm>
            <a:off x="3933419" y="1342951"/>
            <a:ext cx="2409265" cy="1702051"/>
          </a:xfrm>
          <a:prstGeom prst="rect">
            <a:avLst/>
          </a:prstGeom>
          <a:noFill/>
          <a:ln>
            <a:noFill/>
          </a:ln>
        </p:spPr>
      </p:pic>
      <p:sp>
        <p:nvSpPr>
          <p:cNvPr id="329" name="Google Shape;329;p10"/>
          <p:cNvSpPr txBox="1"/>
          <p:nvPr/>
        </p:nvSpPr>
        <p:spPr>
          <a:xfrm>
            <a:off x="2950952" y="3224387"/>
            <a:ext cx="5403600" cy="1702048"/>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15000"/>
              </a:lnSpc>
              <a:spcBef>
                <a:spcPts val="0"/>
              </a:spcBef>
              <a:spcAft>
                <a:spcPts val="0"/>
              </a:spcAft>
              <a:buClr>
                <a:schemeClr val="dk1"/>
              </a:buClr>
              <a:buSzPts val="1800"/>
              <a:buFont typeface="Noto Sans Symbols"/>
              <a:buChar char="✔"/>
            </a:pPr>
            <a:r>
              <a:rPr b="0" i="0" lang="es-ES" sz="1000" u="none" cap="none" strike="noStrike">
                <a:solidFill>
                  <a:schemeClr val="dk1"/>
                </a:solidFill>
                <a:latin typeface="Oxygen Light"/>
                <a:ea typeface="Oxygen Light"/>
                <a:cs typeface="Oxygen Light"/>
                <a:sym typeface="Oxygen Light"/>
              </a:rPr>
              <a:t>Se hizo limpieza de variables donde se eliminaron espacios y todo se convirtió en minúsculas, encontré </a:t>
            </a:r>
            <a:r>
              <a:rPr b="1" i="0" lang="es-ES" sz="1000" u="none" cap="none" strike="noStrike">
                <a:solidFill>
                  <a:srgbClr val="4C8751"/>
                </a:solidFill>
                <a:latin typeface="Oxygen Light"/>
                <a:ea typeface="Oxygen Light"/>
                <a:cs typeface="Oxygen Light"/>
                <a:sym typeface="Oxygen Light"/>
              </a:rPr>
              <a:t>44 “mercados”</a:t>
            </a:r>
            <a:endParaRPr/>
          </a:p>
          <a:p>
            <a:pPr indent="-171450" lvl="0" marL="171450" marR="0" rtl="0" algn="just">
              <a:lnSpc>
                <a:spcPct val="115000"/>
              </a:lnSpc>
              <a:spcBef>
                <a:spcPts val="500"/>
              </a:spcBef>
              <a:spcAft>
                <a:spcPts val="0"/>
              </a:spcAft>
              <a:buClr>
                <a:schemeClr val="dk1"/>
              </a:buClr>
              <a:buSzPts val="1800"/>
              <a:buFont typeface="Noto Sans Symbols"/>
              <a:buChar char="✔"/>
            </a:pPr>
            <a:r>
              <a:rPr b="0" i="0" lang="es-ES" sz="1000" u="none" cap="none" strike="noStrike">
                <a:solidFill>
                  <a:schemeClr val="dk1"/>
                </a:solidFill>
                <a:latin typeface="Oxygen Light"/>
                <a:ea typeface="Oxygen Light"/>
                <a:cs typeface="Oxygen Light"/>
                <a:sym typeface="Oxygen Light"/>
              </a:rPr>
              <a:t>En la página de origen “Hass Avocado Board” detecté  que algunos de los reportes son estados, otros simplemente ciudades, por lo tanto no busqué coordenadas porque las categorías no están al mismo nivel, en cambio “normalicé” esta variable agrupándola por su región correspondiente, en total son </a:t>
            </a:r>
            <a:r>
              <a:rPr b="1" i="0" lang="es-ES" sz="1000" u="none" cap="none" strike="noStrike">
                <a:solidFill>
                  <a:srgbClr val="4C8751"/>
                </a:solidFill>
                <a:latin typeface="Oxygen Light"/>
                <a:ea typeface="Oxygen Light"/>
                <a:cs typeface="Oxygen Light"/>
                <a:sym typeface="Oxygen Light"/>
              </a:rPr>
              <a:t>8 regiones</a:t>
            </a:r>
            <a:r>
              <a:rPr b="0" i="0" lang="es-ES" sz="1000" u="none" cap="none" strike="noStrike">
                <a:solidFill>
                  <a:schemeClr val="dk1"/>
                </a:solidFill>
                <a:latin typeface="Oxygen Light"/>
                <a:ea typeface="Oxygen Light"/>
                <a:cs typeface="Oxygen Light"/>
                <a:sym typeface="Oxygen Light"/>
              </a:rPr>
              <a:t>.  </a:t>
            </a:r>
            <a:endParaRPr/>
          </a:p>
          <a:p>
            <a:pPr indent="-57150" lvl="0" marL="171450" marR="0" rtl="0" algn="just">
              <a:lnSpc>
                <a:spcPct val="115000"/>
              </a:lnSpc>
              <a:spcBef>
                <a:spcPts val="500"/>
              </a:spcBef>
              <a:spcAft>
                <a:spcPts val="0"/>
              </a:spcAft>
              <a:buClr>
                <a:schemeClr val="dk1"/>
              </a:buClr>
              <a:buSzPts val="1800"/>
              <a:buFont typeface="Noto Sans Symbols"/>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50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p:txBody>
      </p:sp>
      <p:cxnSp>
        <p:nvCxnSpPr>
          <p:cNvPr id="330" name="Google Shape;330;p10"/>
          <p:cNvCxnSpPr/>
          <p:nvPr/>
        </p:nvCxnSpPr>
        <p:spPr>
          <a:xfrm>
            <a:off x="2185148" y="1376436"/>
            <a:ext cx="0" cy="3550023"/>
          </a:xfrm>
          <a:prstGeom prst="straightConnector1">
            <a:avLst/>
          </a:prstGeom>
          <a:noFill/>
          <a:ln cap="flat" cmpd="sng" w="12700">
            <a:solidFill>
              <a:schemeClr val="accent1"/>
            </a:solidFill>
            <a:prstDash val="dash"/>
            <a:round/>
            <a:headEnd len="sm" w="sm" type="none"/>
            <a:tailEnd len="sm" w="sm" type="none"/>
          </a:ln>
        </p:spPr>
      </p:cxnSp>
      <p:grpSp>
        <p:nvGrpSpPr>
          <p:cNvPr id="331" name="Google Shape;331;p10"/>
          <p:cNvGrpSpPr/>
          <p:nvPr/>
        </p:nvGrpSpPr>
        <p:grpSpPr>
          <a:xfrm>
            <a:off x="6622675" y="1685533"/>
            <a:ext cx="1841015" cy="978814"/>
            <a:chOff x="2790825" y="2052637"/>
            <a:chExt cx="3581400" cy="2246024"/>
          </a:xfrm>
        </p:grpSpPr>
        <p:pic>
          <p:nvPicPr>
            <p:cNvPr id="332" name="Google Shape;332;p10"/>
            <p:cNvPicPr preferRelativeResize="0"/>
            <p:nvPr/>
          </p:nvPicPr>
          <p:blipFill rotWithShape="1">
            <a:blip r:embed="rId8">
              <a:alphaModFix/>
            </a:blip>
            <a:srcRect b="0" l="0" r="0" t="0"/>
            <a:stretch/>
          </p:blipFill>
          <p:spPr>
            <a:xfrm>
              <a:off x="2790825" y="2052637"/>
              <a:ext cx="3562350" cy="1038225"/>
            </a:xfrm>
            <a:prstGeom prst="rect">
              <a:avLst/>
            </a:prstGeom>
            <a:noFill/>
            <a:ln>
              <a:noFill/>
            </a:ln>
          </p:spPr>
        </p:pic>
        <p:pic>
          <p:nvPicPr>
            <p:cNvPr id="333" name="Google Shape;333;p10"/>
            <p:cNvPicPr preferRelativeResize="0"/>
            <p:nvPr/>
          </p:nvPicPr>
          <p:blipFill rotWithShape="1">
            <a:blip r:embed="rId9">
              <a:alphaModFix/>
            </a:blip>
            <a:srcRect b="0" l="0" r="0" t="0"/>
            <a:stretch/>
          </p:blipFill>
          <p:spPr>
            <a:xfrm>
              <a:off x="2790825" y="3079461"/>
              <a:ext cx="3581400" cy="121920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1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INGENIERIA DE VARIABLES</a:t>
            </a:r>
            <a:endParaRPr/>
          </a:p>
        </p:txBody>
      </p:sp>
      <p:cxnSp>
        <p:nvCxnSpPr>
          <p:cNvPr id="339" name="Google Shape;339;p11"/>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pic>
        <p:nvPicPr>
          <p:cNvPr id="340" name="Google Shape;340;p11"/>
          <p:cNvPicPr preferRelativeResize="0"/>
          <p:nvPr/>
        </p:nvPicPr>
        <p:blipFill rotWithShape="1">
          <a:blip r:embed="rId3">
            <a:alphaModFix/>
          </a:blip>
          <a:srcRect b="0" l="0" r="0" t="0"/>
          <a:stretch/>
        </p:blipFill>
        <p:spPr>
          <a:xfrm>
            <a:off x="2311774" y="1239641"/>
            <a:ext cx="4520453" cy="3193522"/>
          </a:xfrm>
          <a:prstGeom prst="rect">
            <a:avLst/>
          </a:prstGeom>
          <a:noFill/>
          <a:ln>
            <a:noFill/>
          </a:ln>
        </p:spPr>
      </p:pic>
      <p:cxnSp>
        <p:nvCxnSpPr>
          <p:cNvPr id="341" name="Google Shape;341;p11"/>
          <p:cNvCxnSpPr/>
          <p:nvPr/>
        </p:nvCxnSpPr>
        <p:spPr>
          <a:xfrm>
            <a:off x="6467800" y="1610878"/>
            <a:ext cx="766717" cy="0"/>
          </a:xfrm>
          <a:prstGeom prst="straightConnector1">
            <a:avLst/>
          </a:prstGeom>
          <a:noFill/>
          <a:ln cap="flat" cmpd="sng" w="19050">
            <a:solidFill>
              <a:schemeClr val="accent1"/>
            </a:solidFill>
            <a:prstDash val="solid"/>
            <a:round/>
            <a:headEnd len="med" w="med" type="oval"/>
            <a:tailEnd len="med" w="med" type="oval"/>
          </a:ln>
        </p:spPr>
      </p:cxnSp>
      <p:sp>
        <p:nvSpPr>
          <p:cNvPr id="342" name="Google Shape;342;p11"/>
          <p:cNvSpPr/>
          <p:nvPr/>
        </p:nvSpPr>
        <p:spPr>
          <a:xfrm>
            <a:off x="7347760" y="1307729"/>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1"/>
          <p:cNvSpPr txBox="1"/>
          <p:nvPr/>
        </p:nvSpPr>
        <p:spPr>
          <a:xfrm>
            <a:off x="7508717" y="1429340"/>
            <a:ext cx="855354" cy="25826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100" u="none" cap="none" strike="noStrike">
                <a:solidFill>
                  <a:schemeClr val="accent1"/>
                </a:solidFill>
                <a:latin typeface="Abril Fatface"/>
                <a:ea typeface="Abril Fatface"/>
                <a:cs typeface="Abril Fatface"/>
                <a:sym typeface="Abril Fatface"/>
              </a:rPr>
              <a:t>northeast</a:t>
            </a:r>
            <a:endParaRPr b="0" i="0" sz="1100" u="none" cap="none" strike="noStrike">
              <a:solidFill>
                <a:schemeClr val="accent1"/>
              </a:solidFill>
              <a:latin typeface="Abril Fatface"/>
              <a:ea typeface="Abril Fatface"/>
              <a:cs typeface="Abril Fatface"/>
              <a:sym typeface="Abril Fatface"/>
            </a:endParaRPr>
          </a:p>
        </p:txBody>
      </p:sp>
      <p:cxnSp>
        <p:nvCxnSpPr>
          <p:cNvPr id="344" name="Google Shape;344;p11"/>
          <p:cNvCxnSpPr/>
          <p:nvPr/>
        </p:nvCxnSpPr>
        <p:spPr>
          <a:xfrm>
            <a:off x="5635465" y="2973071"/>
            <a:ext cx="766717" cy="0"/>
          </a:xfrm>
          <a:prstGeom prst="straightConnector1">
            <a:avLst/>
          </a:prstGeom>
          <a:noFill/>
          <a:ln cap="flat" cmpd="sng" w="19050">
            <a:solidFill>
              <a:schemeClr val="accent1"/>
            </a:solidFill>
            <a:prstDash val="solid"/>
            <a:round/>
            <a:headEnd len="med" w="med" type="oval"/>
            <a:tailEnd len="med" w="med" type="oval"/>
          </a:ln>
        </p:spPr>
      </p:cxnSp>
      <p:sp>
        <p:nvSpPr>
          <p:cNvPr id="345" name="Google Shape;345;p11"/>
          <p:cNvSpPr/>
          <p:nvPr/>
        </p:nvSpPr>
        <p:spPr>
          <a:xfrm>
            <a:off x="7160440" y="2155434"/>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1"/>
          <p:cNvSpPr txBox="1"/>
          <p:nvPr/>
        </p:nvSpPr>
        <p:spPr>
          <a:xfrm>
            <a:off x="7320457" y="2271765"/>
            <a:ext cx="855354"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midsouth</a:t>
            </a:r>
            <a:endParaRPr b="0" i="0" sz="1100" u="none" cap="none" strike="noStrike">
              <a:solidFill>
                <a:schemeClr val="accent1"/>
              </a:solidFill>
              <a:latin typeface="Abril Fatface"/>
              <a:ea typeface="Abril Fatface"/>
              <a:cs typeface="Abril Fatface"/>
              <a:sym typeface="Abril Fatface"/>
            </a:endParaRPr>
          </a:p>
          <a:p>
            <a:pPr indent="0" lvl="0" marL="0" marR="0" rtl="0" algn="l">
              <a:lnSpc>
                <a:spcPct val="100000"/>
              </a:lnSpc>
              <a:spcBef>
                <a:spcPts val="0"/>
              </a:spcBef>
              <a:spcAft>
                <a:spcPts val="0"/>
              </a:spcAft>
              <a:buClr>
                <a:schemeClr val="accent1"/>
              </a:buClr>
              <a:buSzPts val="2800"/>
              <a:buFont typeface="Abril Fatface"/>
              <a:buNone/>
            </a:pPr>
            <a:r>
              <a:t/>
            </a:r>
            <a:endParaRPr b="0" i="0" sz="1100" u="none" cap="none" strike="noStrike">
              <a:solidFill>
                <a:schemeClr val="accent1"/>
              </a:solidFill>
              <a:latin typeface="Abril Fatface"/>
              <a:ea typeface="Abril Fatface"/>
              <a:cs typeface="Abril Fatface"/>
              <a:sym typeface="Abril Fatface"/>
            </a:endParaRPr>
          </a:p>
        </p:txBody>
      </p:sp>
      <p:cxnSp>
        <p:nvCxnSpPr>
          <p:cNvPr id="347" name="Google Shape;347;p11"/>
          <p:cNvCxnSpPr/>
          <p:nvPr/>
        </p:nvCxnSpPr>
        <p:spPr>
          <a:xfrm>
            <a:off x="6018824" y="2472369"/>
            <a:ext cx="1034158" cy="0"/>
          </a:xfrm>
          <a:prstGeom prst="straightConnector1">
            <a:avLst/>
          </a:prstGeom>
          <a:noFill/>
          <a:ln cap="flat" cmpd="sng" w="19050">
            <a:solidFill>
              <a:schemeClr val="accent1"/>
            </a:solidFill>
            <a:prstDash val="solid"/>
            <a:round/>
            <a:headEnd len="med" w="med" type="oval"/>
            <a:tailEnd len="med" w="med" type="oval"/>
          </a:ln>
        </p:spPr>
      </p:cxnSp>
      <p:sp>
        <p:nvSpPr>
          <p:cNvPr id="348" name="Google Shape;348;p11"/>
          <p:cNvSpPr/>
          <p:nvPr/>
        </p:nvSpPr>
        <p:spPr>
          <a:xfrm>
            <a:off x="6450011" y="2767737"/>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1"/>
          <p:cNvSpPr txBox="1"/>
          <p:nvPr/>
        </p:nvSpPr>
        <p:spPr>
          <a:xfrm>
            <a:off x="6603916" y="2863896"/>
            <a:ext cx="1113048"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Southeast</a:t>
            </a:r>
            <a:endParaRPr b="0" i="0" sz="1100" u="none" cap="none" strike="noStrike">
              <a:solidFill>
                <a:schemeClr val="accent1"/>
              </a:solidFill>
              <a:latin typeface="Abril Fatface"/>
              <a:ea typeface="Abril Fatface"/>
              <a:cs typeface="Abril Fatface"/>
              <a:sym typeface="Abril Fatface"/>
            </a:endParaRPr>
          </a:p>
        </p:txBody>
      </p:sp>
      <p:cxnSp>
        <p:nvCxnSpPr>
          <p:cNvPr id="350" name="Google Shape;350;p11"/>
          <p:cNvCxnSpPr>
            <a:endCxn id="340" idx="2"/>
          </p:cNvCxnSpPr>
          <p:nvPr/>
        </p:nvCxnSpPr>
        <p:spPr>
          <a:xfrm>
            <a:off x="4572001" y="2863863"/>
            <a:ext cx="0" cy="1569300"/>
          </a:xfrm>
          <a:prstGeom prst="straightConnector1">
            <a:avLst/>
          </a:prstGeom>
          <a:noFill/>
          <a:ln cap="flat" cmpd="sng" w="19050">
            <a:solidFill>
              <a:schemeClr val="accent1"/>
            </a:solidFill>
            <a:prstDash val="solid"/>
            <a:round/>
            <a:headEnd len="med" w="med" type="oval"/>
            <a:tailEnd len="med" w="med" type="oval"/>
          </a:ln>
        </p:spPr>
      </p:cxnSp>
      <p:sp>
        <p:nvSpPr>
          <p:cNvPr id="351" name="Google Shape;351;p11"/>
          <p:cNvSpPr/>
          <p:nvPr/>
        </p:nvSpPr>
        <p:spPr>
          <a:xfrm>
            <a:off x="2183029" y="3939934"/>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1"/>
          <p:cNvSpPr txBox="1"/>
          <p:nvPr/>
        </p:nvSpPr>
        <p:spPr>
          <a:xfrm>
            <a:off x="2467369" y="4047605"/>
            <a:ext cx="649679"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west</a:t>
            </a:r>
            <a:endParaRPr b="0" i="0" sz="1100" u="none" cap="none" strike="noStrike">
              <a:solidFill>
                <a:schemeClr val="accent1"/>
              </a:solidFill>
              <a:latin typeface="Abril Fatface"/>
              <a:ea typeface="Abril Fatface"/>
              <a:cs typeface="Abril Fatface"/>
              <a:sym typeface="Abril Fatface"/>
            </a:endParaRPr>
          </a:p>
        </p:txBody>
      </p:sp>
      <p:cxnSp>
        <p:nvCxnSpPr>
          <p:cNvPr id="353" name="Google Shape;353;p11"/>
          <p:cNvCxnSpPr/>
          <p:nvPr/>
        </p:nvCxnSpPr>
        <p:spPr>
          <a:xfrm flipH="1">
            <a:off x="2857500" y="2309820"/>
            <a:ext cx="651036" cy="1596551"/>
          </a:xfrm>
          <a:prstGeom prst="straightConnector1">
            <a:avLst/>
          </a:prstGeom>
          <a:noFill/>
          <a:ln cap="flat" cmpd="sng" w="19050">
            <a:solidFill>
              <a:schemeClr val="accent1"/>
            </a:solidFill>
            <a:prstDash val="solid"/>
            <a:round/>
            <a:headEnd len="med" w="med" type="oval"/>
            <a:tailEnd len="med" w="med" type="oval"/>
          </a:ln>
        </p:spPr>
      </p:cxnSp>
      <p:sp>
        <p:nvSpPr>
          <p:cNvPr id="354" name="Google Shape;354;p11"/>
          <p:cNvSpPr/>
          <p:nvPr/>
        </p:nvSpPr>
        <p:spPr>
          <a:xfrm>
            <a:off x="4015476" y="4506901"/>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1"/>
          <p:cNvSpPr txBox="1"/>
          <p:nvPr/>
        </p:nvSpPr>
        <p:spPr>
          <a:xfrm>
            <a:off x="4074637" y="4603060"/>
            <a:ext cx="1113048"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southcentral</a:t>
            </a:r>
            <a:endParaRPr b="0" i="0" sz="1100" u="none" cap="none" strike="noStrike">
              <a:solidFill>
                <a:schemeClr val="accent1"/>
              </a:solidFill>
              <a:latin typeface="Abril Fatface"/>
              <a:ea typeface="Abril Fatface"/>
              <a:cs typeface="Abril Fatface"/>
              <a:sym typeface="Abril Fatface"/>
            </a:endParaRPr>
          </a:p>
        </p:txBody>
      </p:sp>
      <p:sp>
        <p:nvSpPr>
          <p:cNvPr id="356" name="Google Shape;356;p11"/>
          <p:cNvSpPr/>
          <p:nvPr/>
        </p:nvSpPr>
        <p:spPr>
          <a:xfrm>
            <a:off x="1174716" y="2195855"/>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1"/>
          <p:cNvSpPr txBox="1"/>
          <p:nvPr/>
        </p:nvSpPr>
        <p:spPr>
          <a:xfrm>
            <a:off x="1329257" y="2324349"/>
            <a:ext cx="906617"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california</a:t>
            </a:r>
            <a:endParaRPr/>
          </a:p>
        </p:txBody>
      </p:sp>
      <p:cxnSp>
        <p:nvCxnSpPr>
          <p:cNvPr id="358" name="Google Shape;358;p11"/>
          <p:cNvCxnSpPr/>
          <p:nvPr/>
        </p:nvCxnSpPr>
        <p:spPr>
          <a:xfrm>
            <a:off x="2090783" y="2472369"/>
            <a:ext cx="766717" cy="0"/>
          </a:xfrm>
          <a:prstGeom prst="straightConnector1">
            <a:avLst/>
          </a:prstGeom>
          <a:noFill/>
          <a:ln cap="flat" cmpd="sng" w="19050">
            <a:solidFill>
              <a:schemeClr val="accent1"/>
            </a:solidFill>
            <a:prstDash val="solid"/>
            <a:round/>
            <a:headEnd len="med" w="med" type="oval"/>
            <a:tailEnd len="med" w="med" type="oval"/>
          </a:ln>
        </p:spPr>
      </p:cxnSp>
      <p:sp>
        <p:nvSpPr>
          <p:cNvPr id="359" name="Google Shape;359;p11"/>
          <p:cNvSpPr/>
          <p:nvPr/>
        </p:nvSpPr>
        <p:spPr>
          <a:xfrm>
            <a:off x="4783561" y="1003866"/>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1"/>
          <p:cNvSpPr txBox="1"/>
          <p:nvPr/>
        </p:nvSpPr>
        <p:spPr>
          <a:xfrm>
            <a:off x="4930742" y="1100025"/>
            <a:ext cx="1113048"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greatlakes</a:t>
            </a:r>
            <a:endParaRPr b="0" i="0" sz="1100" u="none" cap="none" strike="noStrike">
              <a:solidFill>
                <a:schemeClr val="accent1"/>
              </a:solidFill>
              <a:latin typeface="Abril Fatface"/>
              <a:ea typeface="Abril Fatface"/>
              <a:cs typeface="Abril Fatface"/>
              <a:sym typeface="Abril Fatface"/>
            </a:endParaRPr>
          </a:p>
        </p:txBody>
      </p:sp>
      <p:sp>
        <p:nvSpPr>
          <p:cNvPr id="361" name="Google Shape;361;p11"/>
          <p:cNvSpPr/>
          <p:nvPr/>
        </p:nvSpPr>
        <p:spPr>
          <a:xfrm>
            <a:off x="3435521" y="826191"/>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1"/>
          <p:cNvSpPr txBox="1"/>
          <p:nvPr/>
        </p:nvSpPr>
        <p:spPr>
          <a:xfrm>
            <a:off x="3684334" y="930320"/>
            <a:ext cx="1113048" cy="31731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bril Fatface"/>
              <a:buNone/>
            </a:pPr>
            <a:r>
              <a:rPr b="0" i="0" lang="es-ES" sz="1100" u="none" cap="none" strike="noStrike">
                <a:solidFill>
                  <a:schemeClr val="accent1"/>
                </a:solidFill>
                <a:latin typeface="Abril Fatface"/>
                <a:ea typeface="Abril Fatface"/>
                <a:cs typeface="Abril Fatface"/>
                <a:sym typeface="Abril Fatface"/>
              </a:rPr>
              <a:t>plains</a:t>
            </a:r>
            <a:endParaRPr b="0" i="0" sz="1100" u="none" cap="none" strike="noStrike">
              <a:solidFill>
                <a:schemeClr val="accent1"/>
              </a:solidFill>
              <a:latin typeface="Abril Fatface"/>
              <a:ea typeface="Abril Fatface"/>
              <a:cs typeface="Abril Fatface"/>
              <a:sym typeface="Abril Fatface"/>
            </a:endParaRPr>
          </a:p>
        </p:txBody>
      </p:sp>
      <p:cxnSp>
        <p:nvCxnSpPr>
          <p:cNvPr id="363" name="Google Shape;363;p11"/>
          <p:cNvCxnSpPr/>
          <p:nvPr/>
        </p:nvCxnSpPr>
        <p:spPr>
          <a:xfrm rot="10800000">
            <a:off x="4336039" y="1326684"/>
            <a:ext cx="0" cy="1145685"/>
          </a:xfrm>
          <a:prstGeom prst="straightConnector1">
            <a:avLst/>
          </a:prstGeom>
          <a:noFill/>
          <a:ln cap="flat" cmpd="sng" w="19050">
            <a:solidFill>
              <a:schemeClr val="accent1"/>
            </a:solidFill>
            <a:prstDash val="solid"/>
            <a:round/>
            <a:headEnd len="med" w="med" type="oval"/>
            <a:tailEnd len="med" w="med" type="oval"/>
          </a:ln>
        </p:spPr>
      </p:cxnSp>
      <p:cxnSp>
        <p:nvCxnSpPr>
          <p:cNvPr id="364" name="Google Shape;364;p11"/>
          <p:cNvCxnSpPr>
            <a:endCxn id="359" idx="4"/>
          </p:cNvCxnSpPr>
          <p:nvPr/>
        </p:nvCxnSpPr>
        <p:spPr>
          <a:xfrm rot="10800000">
            <a:off x="5340085" y="1610164"/>
            <a:ext cx="0" cy="796800"/>
          </a:xfrm>
          <a:prstGeom prst="straightConnector1">
            <a:avLst/>
          </a:prstGeom>
          <a:noFill/>
          <a:ln cap="flat" cmpd="sng" w="19050">
            <a:solidFill>
              <a:schemeClr val="accent1"/>
            </a:solidFill>
            <a:prstDash val="solid"/>
            <a:round/>
            <a:headEnd len="med" w="med" type="oval"/>
            <a:tailEnd len="med" w="med" type="oval"/>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INGENIERIA DE VARIABLES</a:t>
            </a:r>
            <a:endParaRPr/>
          </a:p>
        </p:txBody>
      </p:sp>
      <p:cxnSp>
        <p:nvCxnSpPr>
          <p:cNvPr id="370" name="Google Shape;370;p12"/>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371" name="Google Shape;371;p12"/>
          <p:cNvSpPr txBox="1"/>
          <p:nvPr/>
        </p:nvSpPr>
        <p:spPr>
          <a:xfrm>
            <a:off x="721509" y="1154375"/>
            <a:ext cx="1349338" cy="219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Abril Fatface"/>
              <a:buNone/>
            </a:pPr>
            <a:r>
              <a:rPr b="0" i="0" lang="es-ES" sz="1000" u="none" cap="none" strike="noStrike">
                <a:solidFill>
                  <a:srgbClr val="4C8751"/>
                </a:solidFill>
                <a:latin typeface="Abril Fatface"/>
                <a:ea typeface="Abril Fatface"/>
                <a:cs typeface="Abril Fatface"/>
                <a:sym typeface="Abril Fatface"/>
              </a:rPr>
              <a:t>3. “c_Total_Units”</a:t>
            </a:r>
            <a:endParaRPr/>
          </a:p>
        </p:txBody>
      </p:sp>
      <p:sp>
        <p:nvSpPr>
          <p:cNvPr id="372" name="Google Shape;372;p12"/>
          <p:cNvSpPr txBox="1"/>
          <p:nvPr/>
        </p:nvSpPr>
        <p:spPr>
          <a:xfrm>
            <a:off x="1890993" y="1082420"/>
            <a:ext cx="6768914"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 A este punto sabemos que el volumen total viene de la suma de tipos de aguacates con el total de bolsas que a su vez esta última es la suma de bolsas chicas, grades y extra grandes por lo que parece importante tener una columna con la suma de unidades de aguacates </a:t>
            </a:r>
            <a:r>
              <a:rPr b="1" i="0" lang="es-ES" sz="1000" u="none" cap="none" strike="noStrike">
                <a:solidFill>
                  <a:srgbClr val="5BB460"/>
                </a:solidFill>
                <a:latin typeface="Oxygen Light"/>
                <a:ea typeface="Oxygen Light"/>
                <a:cs typeface="Oxygen Light"/>
                <a:sym typeface="Oxygen Light"/>
              </a:rPr>
              <a:t>c_4046 Units +c_4225 Units + c_4770 Units</a:t>
            </a:r>
            <a:endParaRPr b="1" i="0" sz="1000" u="none" cap="none" strike="noStrike">
              <a:solidFill>
                <a:srgbClr val="5BB460"/>
              </a:solidFill>
              <a:latin typeface="Oxygen Light"/>
              <a:ea typeface="Oxygen Light"/>
              <a:cs typeface="Oxygen Light"/>
              <a:sym typeface="Oxygen Light"/>
            </a:endParaRPr>
          </a:p>
        </p:txBody>
      </p:sp>
      <p:grpSp>
        <p:nvGrpSpPr>
          <p:cNvPr id="373" name="Google Shape;373;p12"/>
          <p:cNvGrpSpPr/>
          <p:nvPr/>
        </p:nvGrpSpPr>
        <p:grpSpPr>
          <a:xfrm>
            <a:off x="2938529" y="1808270"/>
            <a:ext cx="2444478" cy="688978"/>
            <a:chOff x="2508223" y="1808270"/>
            <a:chExt cx="2444478" cy="688978"/>
          </a:xfrm>
        </p:grpSpPr>
        <p:sp>
          <p:nvSpPr>
            <p:cNvPr id="374" name="Google Shape;374;p12"/>
            <p:cNvSpPr txBox="1"/>
            <p:nvPr/>
          </p:nvSpPr>
          <p:spPr>
            <a:xfrm>
              <a:off x="3661687" y="1813656"/>
              <a:ext cx="745556" cy="68359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+ 4046</a:t>
              </a:r>
              <a:endParaRPr/>
            </a:p>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+ 4525</a:t>
              </a:r>
              <a:endParaRPr/>
            </a:p>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+ 4770</a:t>
              </a:r>
              <a:endParaRPr b="0" i="0" sz="1100" u="none" cap="none" strike="noStrike">
                <a:solidFill>
                  <a:schemeClr val="accent6"/>
                </a:solidFill>
                <a:latin typeface="Quicksand Light"/>
                <a:ea typeface="Quicksand Light"/>
                <a:cs typeface="Quicksand Light"/>
                <a:sym typeface="Quicksand Light"/>
              </a:endParaRPr>
            </a:p>
          </p:txBody>
        </p:sp>
        <p:pic>
          <p:nvPicPr>
            <p:cNvPr id="375" name="Google Shape;375;p12"/>
            <p:cNvPicPr preferRelativeResize="0"/>
            <p:nvPr/>
          </p:nvPicPr>
          <p:blipFill rotWithShape="1">
            <a:blip r:embed="rId3">
              <a:alphaModFix/>
            </a:blip>
            <a:srcRect b="0" l="0" r="0" t="0"/>
            <a:stretch/>
          </p:blipFill>
          <p:spPr>
            <a:xfrm>
              <a:off x="4299685" y="1808270"/>
              <a:ext cx="143744" cy="206205"/>
            </a:xfrm>
            <a:prstGeom prst="rect">
              <a:avLst/>
            </a:prstGeom>
            <a:noFill/>
            <a:ln>
              <a:noFill/>
            </a:ln>
          </p:spPr>
        </p:pic>
        <p:pic>
          <p:nvPicPr>
            <p:cNvPr id="376" name="Google Shape;376;p12"/>
            <p:cNvPicPr preferRelativeResize="0"/>
            <p:nvPr/>
          </p:nvPicPr>
          <p:blipFill rotWithShape="1">
            <a:blip r:embed="rId3">
              <a:alphaModFix/>
            </a:blip>
            <a:srcRect b="0" l="0" r="0" t="0"/>
            <a:stretch/>
          </p:blipFill>
          <p:spPr>
            <a:xfrm>
              <a:off x="4436705" y="1924819"/>
              <a:ext cx="249116" cy="291590"/>
            </a:xfrm>
            <a:prstGeom prst="rect">
              <a:avLst/>
            </a:prstGeom>
            <a:noFill/>
            <a:ln>
              <a:noFill/>
            </a:ln>
          </p:spPr>
        </p:pic>
        <p:pic>
          <p:nvPicPr>
            <p:cNvPr id="377" name="Google Shape;377;p12"/>
            <p:cNvPicPr preferRelativeResize="0"/>
            <p:nvPr/>
          </p:nvPicPr>
          <p:blipFill rotWithShape="1">
            <a:blip r:embed="rId3">
              <a:alphaModFix/>
            </a:blip>
            <a:srcRect b="0" l="0" r="0" t="0"/>
            <a:stretch/>
          </p:blipFill>
          <p:spPr>
            <a:xfrm>
              <a:off x="4643182" y="2064880"/>
              <a:ext cx="309519" cy="376578"/>
            </a:xfrm>
            <a:prstGeom prst="rect">
              <a:avLst/>
            </a:prstGeom>
            <a:noFill/>
            <a:ln>
              <a:noFill/>
            </a:ln>
          </p:spPr>
        </p:pic>
        <p:sp>
          <p:nvSpPr>
            <p:cNvPr id="378" name="Google Shape;378;p12"/>
            <p:cNvSpPr txBox="1"/>
            <p:nvPr/>
          </p:nvSpPr>
          <p:spPr>
            <a:xfrm>
              <a:off x="2508223" y="2016952"/>
              <a:ext cx="1526242"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200" u="none" cap="none" strike="noStrike">
                  <a:solidFill>
                    <a:schemeClr val="accent1"/>
                  </a:solidFill>
                  <a:latin typeface="Abril Fatface"/>
                  <a:ea typeface="Abril Fatface"/>
                  <a:cs typeface="Abril Fatface"/>
                  <a:sym typeface="Abril Fatface"/>
                </a:rPr>
                <a:t>C_Total Units  =  </a:t>
              </a:r>
              <a:endParaRPr b="0" i="0" sz="1200" u="none" cap="none" strike="noStrike">
                <a:solidFill>
                  <a:schemeClr val="accent1"/>
                </a:solidFill>
                <a:latin typeface="Abril Fatface"/>
                <a:ea typeface="Abril Fatface"/>
                <a:cs typeface="Abril Fatface"/>
                <a:sym typeface="Abril Fatface"/>
              </a:endParaRPr>
            </a:p>
          </p:txBody>
        </p:sp>
      </p:grpSp>
      <p:sp>
        <p:nvSpPr>
          <p:cNvPr id="379" name="Google Shape;379;p12"/>
          <p:cNvSpPr txBox="1"/>
          <p:nvPr/>
        </p:nvSpPr>
        <p:spPr>
          <a:xfrm>
            <a:off x="721509" y="2953503"/>
            <a:ext cx="1430020" cy="219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Abril Fatface"/>
              <a:buNone/>
            </a:pPr>
            <a:r>
              <a:rPr b="0" i="0" lang="es-ES" sz="1000" u="none" cap="none" strike="noStrike">
                <a:solidFill>
                  <a:srgbClr val="4C8751"/>
                </a:solidFill>
                <a:latin typeface="Abril Fatface"/>
                <a:ea typeface="Abril Fatface"/>
                <a:cs typeface="Abril Fatface"/>
                <a:sym typeface="Abril Fatface"/>
              </a:rPr>
              <a:t>5. “d_Week_Ending”</a:t>
            </a:r>
            <a:endParaRPr/>
          </a:p>
        </p:txBody>
      </p:sp>
      <p:sp>
        <p:nvSpPr>
          <p:cNvPr id="380" name="Google Shape;380;p12"/>
          <p:cNvSpPr txBox="1"/>
          <p:nvPr/>
        </p:nvSpPr>
        <p:spPr>
          <a:xfrm>
            <a:off x="2070847" y="2905651"/>
            <a:ext cx="6589060"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Como tenía formato </a:t>
            </a:r>
            <a:r>
              <a:rPr b="1" i="1" lang="es-ES" sz="1000" u="none" cap="none" strike="noStrike">
                <a:solidFill>
                  <a:schemeClr val="accent1"/>
                </a:solidFill>
                <a:latin typeface="Oxygen Light"/>
                <a:ea typeface="Oxygen Light"/>
                <a:cs typeface="Oxygen Light"/>
                <a:sym typeface="Oxygen Light"/>
              </a:rPr>
              <a:t>“yyyy-mm-dd” </a:t>
            </a:r>
            <a:r>
              <a:rPr b="0" i="0" lang="es-ES" sz="1000" u="none" cap="none" strike="noStrike">
                <a:solidFill>
                  <a:schemeClr val="dk1"/>
                </a:solidFill>
                <a:latin typeface="Oxygen Light"/>
                <a:ea typeface="Oxygen Light"/>
                <a:cs typeface="Oxygen Light"/>
                <a:sym typeface="Oxygen Light"/>
              </a:rPr>
              <a:t>convertí esta variable como tipo “datetime” con la cual generé las siguientes variables: </a:t>
            </a:r>
            <a:endParaRPr b="0" i="0" sz="1000" u="none" cap="none" strike="noStrike">
              <a:solidFill>
                <a:schemeClr val="dk1"/>
              </a:solidFill>
              <a:latin typeface="Oxygen Light"/>
              <a:ea typeface="Oxygen Light"/>
              <a:cs typeface="Oxygen Light"/>
              <a:sym typeface="Oxygen Light"/>
            </a:endParaRPr>
          </a:p>
        </p:txBody>
      </p:sp>
      <p:grpSp>
        <p:nvGrpSpPr>
          <p:cNvPr id="381" name="Google Shape;381;p12"/>
          <p:cNvGrpSpPr/>
          <p:nvPr/>
        </p:nvGrpSpPr>
        <p:grpSpPr>
          <a:xfrm>
            <a:off x="2224222" y="3475164"/>
            <a:ext cx="230698" cy="230698"/>
            <a:chOff x="5660400" y="238125"/>
            <a:chExt cx="481825" cy="481825"/>
          </a:xfrm>
        </p:grpSpPr>
        <p:sp>
          <p:nvSpPr>
            <p:cNvPr id="382" name="Google Shape;382;p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3" name="Google Shape;383;p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84" name="Google Shape;384;p12"/>
          <p:cNvSpPr txBox="1"/>
          <p:nvPr/>
        </p:nvSpPr>
        <p:spPr>
          <a:xfrm>
            <a:off x="2464164" y="3459160"/>
            <a:ext cx="545996" cy="249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DÍA</a:t>
            </a:r>
            <a:endParaRPr b="0" i="0" sz="1000" u="none" cap="none" strike="noStrike">
              <a:solidFill>
                <a:schemeClr val="dk1"/>
              </a:solidFill>
              <a:latin typeface="Oxygen Light"/>
              <a:ea typeface="Oxygen Light"/>
              <a:cs typeface="Oxygen Light"/>
              <a:sym typeface="Oxygen Light"/>
            </a:endParaRPr>
          </a:p>
        </p:txBody>
      </p:sp>
      <p:grpSp>
        <p:nvGrpSpPr>
          <p:cNvPr id="385" name="Google Shape;385;p12"/>
          <p:cNvGrpSpPr/>
          <p:nvPr/>
        </p:nvGrpSpPr>
        <p:grpSpPr>
          <a:xfrm>
            <a:off x="2224222" y="3833880"/>
            <a:ext cx="230698" cy="230698"/>
            <a:chOff x="5660400" y="238125"/>
            <a:chExt cx="481825" cy="481825"/>
          </a:xfrm>
        </p:grpSpPr>
        <p:sp>
          <p:nvSpPr>
            <p:cNvPr id="386" name="Google Shape;386;p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87" name="Google Shape;387;p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88" name="Google Shape;388;p12"/>
          <p:cNvSpPr txBox="1"/>
          <p:nvPr/>
        </p:nvSpPr>
        <p:spPr>
          <a:xfrm>
            <a:off x="2464164" y="3817876"/>
            <a:ext cx="545996" cy="249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MES</a:t>
            </a:r>
            <a:endParaRPr b="1" i="0" sz="1000" u="none" cap="none" strike="noStrike">
              <a:solidFill>
                <a:srgbClr val="5BB460"/>
              </a:solidFill>
              <a:latin typeface="Oxygen Light"/>
              <a:ea typeface="Oxygen Light"/>
              <a:cs typeface="Oxygen Light"/>
              <a:sym typeface="Oxygen Light"/>
            </a:endParaRPr>
          </a:p>
        </p:txBody>
      </p:sp>
      <p:grpSp>
        <p:nvGrpSpPr>
          <p:cNvPr id="389" name="Google Shape;389;p12"/>
          <p:cNvGrpSpPr/>
          <p:nvPr/>
        </p:nvGrpSpPr>
        <p:grpSpPr>
          <a:xfrm>
            <a:off x="2224222" y="4192596"/>
            <a:ext cx="230698" cy="230698"/>
            <a:chOff x="5660400" y="238125"/>
            <a:chExt cx="481825" cy="481825"/>
          </a:xfrm>
        </p:grpSpPr>
        <p:sp>
          <p:nvSpPr>
            <p:cNvPr id="390" name="Google Shape;390;p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1" name="Google Shape;391;p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92" name="Google Shape;392;p12"/>
          <p:cNvSpPr txBox="1"/>
          <p:nvPr/>
        </p:nvSpPr>
        <p:spPr>
          <a:xfrm>
            <a:off x="2464164" y="4176592"/>
            <a:ext cx="545996" cy="24971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AÑO</a:t>
            </a:r>
            <a:endParaRPr b="1" i="0" sz="1000" u="none" cap="none" strike="noStrike">
              <a:solidFill>
                <a:srgbClr val="5BB460"/>
              </a:solidFill>
              <a:latin typeface="Oxygen Light"/>
              <a:ea typeface="Oxygen Light"/>
              <a:cs typeface="Oxygen Light"/>
              <a:sym typeface="Oxygen Light"/>
            </a:endParaRPr>
          </a:p>
        </p:txBody>
      </p:sp>
      <p:grpSp>
        <p:nvGrpSpPr>
          <p:cNvPr id="393" name="Google Shape;393;p12"/>
          <p:cNvGrpSpPr/>
          <p:nvPr/>
        </p:nvGrpSpPr>
        <p:grpSpPr>
          <a:xfrm>
            <a:off x="3314476" y="3830863"/>
            <a:ext cx="230698" cy="230698"/>
            <a:chOff x="5660400" y="238125"/>
            <a:chExt cx="481825" cy="481825"/>
          </a:xfrm>
        </p:grpSpPr>
        <p:sp>
          <p:nvSpPr>
            <p:cNvPr id="394" name="Google Shape;394;p1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sp>
          <p:nvSpPr>
            <p:cNvPr id="395" name="Google Shape;395;p1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5D74"/>
                </a:solidFill>
                <a:latin typeface="Arial"/>
                <a:ea typeface="Arial"/>
                <a:cs typeface="Arial"/>
                <a:sym typeface="Arial"/>
              </a:endParaRPr>
            </a:p>
          </p:txBody>
        </p:sp>
      </p:grpSp>
      <p:sp>
        <p:nvSpPr>
          <p:cNvPr id="396" name="Google Shape;396;p12"/>
          <p:cNvSpPr txBox="1"/>
          <p:nvPr/>
        </p:nvSpPr>
        <p:spPr>
          <a:xfrm>
            <a:off x="3554417" y="3814859"/>
            <a:ext cx="1017583"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ESTACIONES</a:t>
            </a:r>
            <a:endParaRPr b="1" i="0" sz="1000" u="none" cap="none" strike="noStrike">
              <a:solidFill>
                <a:srgbClr val="5BB460"/>
              </a:solidFill>
              <a:latin typeface="Oxygen Light"/>
              <a:ea typeface="Oxygen Light"/>
              <a:cs typeface="Oxygen Light"/>
              <a:sym typeface="Oxygen Light"/>
            </a:endParaRPr>
          </a:p>
        </p:txBody>
      </p:sp>
      <p:sp>
        <p:nvSpPr>
          <p:cNvPr id="397" name="Google Shape;397;p12"/>
          <p:cNvSpPr/>
          <p:nvPr/>
        </p:nvSpPr>
        <p:spPr>
          <a:xfrm>
            <a:off x="2927433" y="3875487"/>
            <a:ext cx="194730" cy="170655"/>
          </a:xfrm>
          <a:prstGeom prst="rightArrow">
            <a:avLst>
              <a:gd fmla="val 50000" name="adj1"/>
              <a:gd fmla="val 50000" name="adj2"/>
            </a:avLst>
          </a:prstGeom>
          <a:solidFill>
            <a:schemeClr val="accent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nvGrpSpPr>
          <p:cNvPr id="398" name="Google Shape;398;p12"/>
          <p:cNvGrpSpPr/>
          <p:nvPr/>
        </p:nvGrpSpPr>
        <p:grpSpPr>
          <a:xfrm>
            <a:off x="4063208" y="3145025"/>
            <a:ext cx="3251992" cy="1697452"/>
            <a:chOff x="3934077" y="3053158"/>
            <a:chExt cx="3251992" cy="1697452"/>
          </a:xfrm>
        </p:grpSpPr>
        <p:pic>
          <p:nvPicPr>
            <p:cNvPr descr="Calendario giratorio contorno" id="399" name="Google Shape;399;p12"/>
            <p:cNvPicPr preferRelativeResize="0"/>
            <p:nvPr/>
          </p:nvPicPr>
          <p:blipFill rotWithShape="1">
            <a:blip r:embed="rId4">
              <a:alphaModFix/>
            </a:blip>
            <a:srcRect b="0" l="0" r="0" t="0"/>
            <a:stretch/>
          </p:blipFill>
          <p:spPr>
            <a:xfrm>
              <a:off x="3934077" y="3053158"/>
              <a:ext cx="3251992" cy="1697452"/>
            </a:xfrm>
            <a:prstGeom prst="rect">
              <a:avLst/>
            </a:prstGeom>
            <a:noFill/>
            <a:ln>
              <a:noFill/>
            </a:ln>
          </p:spPr>
        </p:pic>
        <p:sp>
          <p:nvSpPr>
            <p:cNvPr id="400" name="Google Shape;400;p12"/>
            <p:cNvSpPr txBox="1"/>
            <p:nvPr/>
          </p:nvSpPr>
          <p:spPr>
            <a:xfrm>
              <a:off x="4577971" y="3756593"/>
              <a:ext cx="2024535" cy="646331"/>
            </a:xfrm>
            <a:prstGeom prst="rect">
              <a:avLst/>
            </a:prstGeom>
            <a:noFill/>
            <a:ln>
              <a:noFill/>
            </a:ln>
          </p:spPr>
          <p:txBody>
            <a:bodyPr anchorCtr="0" anchor="t" bIns="45700" lIns="91425" spcFirstLastPara="1" rIns="91425" wrap="square" tIns="45700">
              <a:spAutoFit/>
            </a:bodyPr>
            <a:lstStyle/>
            <a:p>
              <a:pPr indent="-57150" lvl="0" marL="0" marR="0" rtl="0" algn="l">
                <a:lnSpc>
                  <a:spcPct val="100000"/>
                </a:lnSpc>
                <a:spcBef>
                  <a:spcPts val="0"/>
                </a:spcBef>
                <a:spcAft>
                  <a:spcPts val="0"/>
                </a:spcAft>
                <a:buClr>
                  <a:srgbClr val="000000"/>
                </a:buClr>
                <a:buSzPts val="900"/>
                <a:buFont typeface="Arial"/>
                <a:buChar char="•"/>
              </a:pPr>
              <a:r>
                <a:rPr b="0" i="0" lang="es-ES" sz="900" u="none" cap="none" strike="noStrike">
                  <a:solidFill>
                    <a:schemeClr val="dk1"/>
                  </a:solidFill>
                  <a:latin typeface="Oxygen Light"/>
                  <a:ea typeface="Oxygen Light"/>
                  <a:cs typeface="Oxygen Light"/>
                  <a:sym typeface="Oxygen Light"/>
                </a:rPr>
                <a:t> Verano: de junio a agosto</a:t>
              </a:r>
              <a:endParaRPr/>
            </a:p>
            <a:p>
              <a:pPr indent="-57150" lvl="0" marL="0" marR="0" rtl="0" algn="l">
                <a:lnSpc>
                  <a:spcPct val="100000"/>
                </a:lnSpc>
                <a:spcBef>
                  <a:spcPts val="0"/>
                </a:spcBef>
                <a:spcAft>
                  <a:spcPts val="0"/>
                </a:spcAft>
                <a:buClr>
                  <a:srgbClr val="000000"/>
                </a:buClr>
                <a:buSzPts val="900"/>
                <a:buFont typeface="Arial"/>
                <a:buChar char="•"/>
              </a:pPr>
              <a:r>
                <a:rPr b="0" i="0" lang="es-ES" sz="900" u="none" cap="none" strike="noStrike">
                  <a:solidFill>
                    <a:schemeClr val="dk1"/>
                  </a:solidFill>
                  <a:latin typeface="Oxygen Light"/>
                  <a:ea typeface="Oxygen Light"/>
                  <a:cs typeface="Oxygen Light"/>
                  <a:sym typeface="Oxygen Light"/>
                </a:rPr>
                <a:t> Otoño: de septiembre a noviembre</a:t>
              </a:r>
              <a:endParaRPr/>
            </a:p>
            <a:p>
              <a:pPr indent="-57150" lvl="0" marL="0" marR="0" rtl="0" algn="l">
                <a:lnSpc>
                  <a:spcPct val="100000"/>
                </a:lnSpc>
                <a:spcBef>
                  <a:spcPts val="0"/>
                </a:spcBef>
                <a:spcAft>
                  <a:spcPts val="0"/>
                </a:spcAft>
                <a:buClr>
                  <a:srgbClr val="000000"/>
                </a:buClr>
                <a:buSzPts val="900"/>
                <a:buFont typeface="Arial"/>
                <a:buChar char="•"/>
              </a:pPr>
              <a:r>
                <a:rPr b="0" i="0" lang="es-ES" sz="900" u="none" cap="none" strike="noStrike">
                  <a:solidFill>
                    <a:schemeClr val="dk1"/>
                  </a:solidFill>
                  <a:latin typeface="Oxygen Light"/>
                  <a:ea typeface="Oxygen Light"/>
                  <a:cs typeface="Oxygen Light"/>
                  <a:sym typeface="Oxygen Light"/>
                </a:rPr>
                <a:t> Invierno: de diciembre a febrero</a:t>
              </a:r>
              <a:endParaRPr/>
            </a:p>
            <a:p>
              <a:pPr indent="-57150" lvl="0" marL="0" marR="0" rtl="0" algn="l">
                <a:lnSpc>
                  <a:spcPct val="100000"/>
                </a:lnSpc>
                <a:spcBef>
                  <a:spcPts val="0"/>
                </a:spcBef>
                <a:spcAft>
                  <a:spcPts val="0"/>
                </a:spcAft>
                <a:buClr>
                  <a:srgbClr val="000000"/>
                </a:buClr>
                <a:buSzPts val="900"/>
                <a:buFont typeface="Arial"/>
                <a:buChar char="•"/>
              </a:pPr>
              <a:r>
                <a:rPr b="0" i="0" lang="es-ES" sz="900" u="none" cap="none" strike="noStrike">
                  <a:solidFill>
                    <a:schemeClr val="dk1"/>
                  </a:solidFill>
                  <a:latin typeface="Oxygen Light"/>
                  <a:ea typeface="Oxygen Light"/>
                  <a:cs typeface="Oxygen Light"/>
                  <a:sym typeface="Oxygen Light"/>
                </a:rPr>
                <a:t> Primavera: de marzo a mayo </a:t>
              </a:r>
              <a:endParaRPr/>
            </a:p>
          </p:txBody>
        </p:sp>
        <p:sp>
          <p:nvSpPr>
            <p:cNvPr id="401" name="Google Shape;401;p12"/>
            <p:cNvSpPr txBox="1"/>
            <p:nvPr/>
          </p:nvSpPr>
          <p:spPr>
            <a:xfrm>
              <a:off x="4873735" y="3444300"/>
              <a:ext cx="1215218" cy="2308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ES" sz="900" u="none" cap="none" strike="noStrike">
                  <a:solidFill>
                    <a:srgbClr val="7A5B3D"/>
                  </a:solidFill>
                  <a:latin typeface="Oxygen Light"/>
                  <a:ea typeface="Oxygen Light"/>
                  <a:cs typeface="Oxygen Light"/>
                  <a:sym typeface="Oxygen Light"/>
                </a:rPr>
                <a:t>ESTACIONES USA</a:t>
              </a:r>
              <a:endParaRPr/>
            </a:p>
          </p:txBody>
        </p:sp>
      </p:grpSp>
      <p:sp>
        <p:nvSpPr>
          <p:cNvPr id="402" name="Google Shape;402;p12"/>
          <p:cNvSpPr txBox="1"/>
          <p:nvPr/>
        </p:nvSpPr>
        <p:spPr>
          <a:xfrm>
            <a:off x="721509" y="2451213"/>
            <a:ext cx="1430020" cy="219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400"/>
              <a:buFont typeface="Abril Fatface"/>
              <a:buNone/>
            </a:pPr>
            <a:r>
              <a:rPr b="0" i="0" lang="es-ES" sz="1000" u="none" cap="none" strike="noStrike">
                <a:solidFill>
                  <a:srgbClr val="4C8751"/>
                </a:solidFill>
                <a:latin typeface="Abril Fatface"/>
                <a:ea typeface="Abril Fatface"/>
                <a:cs typeface="Abril Fatface"/>
                <a:sym typeface="Abril Fatface"/>
              </a:rPr>
              <a:t>6. “c_precio_dolares”</a:t>
            </a:r>
            <a:endParaRPr/>
          </a:p>
        </p:txBody>
      </p:sp>
      <p:sp>
        <p:nvSpPr>
          <p:cNvPr id="403" name="Google Shape;403;p12"/>
          <p:cNvSpPr txBox="1"/>
          <p:nvPr/>
        </p:nvSpPr>
        <p:spPr>
          <a:xfrm>
            <a:off x="2062976" y="2451047"/>
            <a:ext cx="6589060"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Como ASP = dólares/unidades obtuve esta variable multiplicando el ASP por unidades totales</a:t>
            </a:r>
            <a:endParaRPr b="0" i="0" sz="1000" u="none" cap="none" strike="noStrike">
              <a:solidFill>
                <a:schemeClr val="dk1"/>
              </a:solidFill>
              <a:latin typeface="Oxygen Light"/>
              <a:ea typeface="Oxygen Light"/>
              <a:cs typeface="Oxygen Light"/>
              <a:sym typeface="Oxygen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1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409" name="Google Shape;409;p13"/>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410" name="Google Shape;410;p13"/>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grpSp>
        <p:nvGrpSpPr>
          <p:cNvPr id="411" name="Google Shape;411;p13"/>
          <p:cNvGrpSpPr/>
          <p:nvPr/>
        </p:nvGrpSpPr>
        <p:grpSpPr>
          <a:xfrm>
            <a:off x="1882357" y="1240953"/>
            <a:ext cx="513999" cy="553998"/>
            <a:chOff x="3128548" y="939750"/>
            <a:chExt cx="642314" cy="712949"/>
          </a:xfrm>
        </p:grpSpPr>
        <p:pic>
          <p:nvPicPr>
            <p:cNvPr id="412" name="Google Shape;412;p13"/>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413" name="Google Shape;413;p13"/>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1</a:t>
              </a:r>
              <a:endParaRPr b="0" i="0" sz="1300" u="none" cap="none" strike="noStrike">
                <a:solidFill>
                  <a:schemeClr val="lt1"/>
                </a:solidFill>
                <a:latin typeface="Quicksand"/>
                <a:ea typeface="Quicksand"/>
                <a:cs typeface="Quicksand"/>
                <a:sym typeface="Quicksand"/>
              </a:endParaRPr>
            </a:p>
          </p:txBody>
        </p:sp>
      </p:grpSp>
      <p:sp>
        <p:nvSpPr>
          <p:cNvPr id="414" name="Google Shape;414;p13"/>
          <p:cNvSpPr txBox="1"/>
          <p:nvPr/>
        </p:nvSpPr>
        <p:spPr>
          <a:xfrm>
            <a:off x="2269150" y="1281438"/>
            <a:ext cx="4574629"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En EUA </a:t>
            </a:r>
            <a:r>
              <a:rPr b="1" i="0" lang="es-ES" sz="1000" u="none" cap="none" strike="noStrike">
                <a:solidFill>
                  <a:srgbClr val="5BB460"/>
                </a:solidFill>
                <a:latin typeface="Oxygen Light"/>
                <a:ea typeface="Oxygen Light"/>
                <a:cs typeface="Oxygen Light"/>
                <a:sym typeface="Oxygen Light"/>
              </a:rPr>
              <a:t>47% </a:t>
            </a:r>
            <a:r>
              <a:rPr b="0" i="0" lang="es-ES" sz="1000" u="none" cap="none" strike="noStrike">
                <a:solidFill>
                  <a:schemeClr val="dk1"/>
                </a:solidFill>
                <a:latin typeface="Oxygen Light"/>
                <a:ea typeface="Oxygen Light"/>
                <a:cs typeface="Oxygen Light"/>
                <a:sym typeface="Oxygen Light"/>
              </a:rPr>
              <a:t>de las unidades de Hass que se venden son los aguacates más pequeños y </a:t>
            </a:r>
            <a:r>
              <a:rPr b="1" i="0" lang="es-ES" sz="1000" u="none" cap="none" strike="noStrike">
                <a:solidFill>
                  <a:srgbClr val="5BB460"/>
                </a:solidFill>
                <a:latin typeface="Oxygen Light"/>
                <a:ea typeface="Oxygen Light"/>
                <a:cs typeface="Oxygen Light"/>
                <a:sym typeface="Oxygen Light"/>
              </a:rPr>
              <a:t>50% </a:t>
            </a:r>
            <a:r>
              <a:rPr b="0" i="0" lang="es-ES" sz="1000" u="none" cap="none" strike="noStrike">
                <a:solidFill>
                  <a:schemeClr val="dk1"/>
                </a:solidFill>
                <a:latin typeface="Oxygen Light"/>
                <a:ea typeface="Oxygen Light"/>
                <a:cs typeface="Oxygen Light"/>
                <a:sym typeface="Oxygen Light"/>
              </a:rPr>
              <a:t>el Hass tamaño mediano…los aguacates que pesan casi medio kilo equivalen al </a:t>
            </a:r>
            <a:r>
              <a:rPr b="1" i="0" lang="es-ES" sz="1000" u="none" cap="none" strike="noStrike">
                <a:solidFill>
                  <a:srgbClr val="5BB460"/>
                </a:solidFill>
                <a:latin typeface="Oxygen Light"/>
                <a:ea typeface="Oxygen Light"/>
                <a:cs typeface="Oxygen Light"/>
                <a:sym typeface="Oxygen Light"/>
              </a:rPr>
              <a:t>3% </a:t>
            </a:r>
            <a:r>
              <a:rPr b="0" i="0" lang="es-ES" sz="1000" u="none" cap="none" strike="noStrike">
                <a:solidFill>
                  <a:schemeClr val="dk1"/>
                </a:solidFill>
                <a:latin typeface="Oxygen Light"/>
                <a:ea typeface="Oxygen Light"/>
                <a:cs typeface="Oxygen Light"/>
                <a:sym typeface="Oxygen Light"/>
              </a:rPr>
              <a:t>de las ventas de las unidades.</a:t>
            </a:r>
            <a:endParaRPr/>
          </a:p>
        </p:txBody>
      </p:sp>
      <p:grpSp>
        <p:nvGrpSpPr>
          <p:cNvPr id="415" name="Google Shape;415;p13"/>
          <p:cNvGrpSpPr/>
          <p:nvPr/>
        </p:nvGrpSpPr>
        <p:grpSpPr>
          <a:xfrm>
            <a:off x="2284686" y="1853676"/>
            <a:ext cx="4574629" cy="3019884"/>
            <a:chOff x="2284686" y="1853676"/>
            <a:chExt cx="4574629" cy="3019884"/>
          </a:xfrm>
        </p:grpSpPr>
        <p:grpSp>
          <p:nvGrpSpPr>
            <p:cNvPr id="416" name="Google Shape;416;p13"/>
            <p:cNvGrpSpPr/>
            <p:nvPr/>
          </p:nvGrpSpPr>
          <p:grpSpPr>
            <a:xfrm>
              <a:off x="2284686" y="1853676"/>
              <a:ext cx="4574629" cy="2703602"/>
              <a:chOff x="1104966" y="1896844"/>
              <a:chExt cx="4072979" cy="2328964"/>
            </a:xfrm>
          </p:grpSpPr>
          <p:pic>
            <p:nvPicPr>
              <p:cNvPr id="417" name="Google Shape;417;p13"/>
              <p:cNvPicPr preferRelativeResize="0"/>
              <p:nvPr/>
            </p:nvPicPr>
            <p:blipFill rotWithShape="1">
              <a:blip r:embed="rId4">
                <a:alphaModFix/>
              </a:blip>
              <a:srcRect b="0" l="0" r="0" t="0"/>
              <a:stretch/>
            </p:blipFill>
            <p:spPr>
              <a:xfrm>
                <a:off x="1104966" y="1896844"/>
                <a:ext cx="4072979" cy="2086412"/>
              </a:xfrm>
              <a:prstGeom prst="rect">
                <a:avLst/>
              </a:prstGeom>
              <a:noFill/>
              <a:ln>
                <a:noFill/>
              </a:ln>
            </p:spPr>
          </p:pic>
          <p:pic>
            <p:nvPicPr>
              <p:cNvPr id="418" name="Google Shape;418;p13"/>
              <p:cNvPicPr preferRelativeResize="0"/>
              <p:nvPr/>
            </p:nvPicPr>
            <p:blipFill rotWithShape="1">
              <a:blip r:embed="rId5">
                <a:alphaModFix/>
              </a:blip>
              <a:srcRect b="0" l="0" r="0" t="0"/>
              <a:stretch/>
            </p:blipFill>
            <p:spPr>
              <a:xfrm>
                <a:off x="2022925" y="3926787"/>
                <a:ext cx="143744" cy="206205"/>
              </a:xfrm>
              <a:prstGeom prst="rect">
                <a:avLst/>
              </a:prstGeom>
              <a:noFill/>
              <a:ln>
                <a:noFill/>
              </a:ln>
            </p:spPr>
          </p:pic>
          <p:pic>
            <p:nvPicPr>
              <p:cNvPr id="419" name="Google Shape;419;p13"/>
              <p:cNvPicPr preferRelativeResize="0"/>
              <p:nvPr/>
            </p:nvPicPr>
            <p:blipFill rotWithShape="1">
              <a:blip r:embed="rId5">
                <a:alphaModFix/>
              </a:blip>
              <a:srcRect b="0" l="0" r="0" t="0"/>
              <a:stretch/>
            </p:blipFill>
            <p:spPr>
              <a:xfrm>
                <a:off x="3084627" y="3934218"/>
                <a:ext cx="249116" cy="291590"/>
              </a:xfrm>
              <a:prstGeom prst="rect">
                <a:avLst/>
              </a:prstGeom>
              <a:noFill/>
              <a:ln>
                <a:noFill/>
              </a:ln>
            </p:spPr>
          </p:pic>
          <p:pic>
            <p:nvPicPr>
              <p:cNvPr id="420" name="Google Shape;420;p13"/>
              <p:cNvPicPr preferRelativeResize="0"/>
              <p:nvPr/>
            </p:nvPicPr>
            <p:blipFill rotWithShape="1">
              <a:blip r:embed="rId5">
                <a:alphaModFix/>
              </a:blip>
              <a:srcRect b="0" l="0" r="0" t="0"/>
              <a:stretch/>
            </p:blipFill>
            <p:spPr>
              <a:xfrm>
                <a:off x="4262481" y="3849230"/>
                <a:ext cx="309519" cy="376578"/>
              </a:xfrm>
              <a:prstGeom prst="rect">
                <a:avLst/>
              </a:prstGeom>
              <a:noFill/>
              <a:ln>
                <a:noFill/>
              </a:ln>
            </p:spPr>
          </p:pic>
        </p:grpSp>
        <p:sp>
          <p:nvSpPr>
            <p:cNvPr id="421" name="Google Shape;421;p13"/>
            <p:cNvSpPr txBox="1"/>
            <p:nvPr/>
          </p:nvSpPr>
          <p:spPr>
            <a:xfrm>
              <a:off x="2960951" y="4565783"/>
              <a:ext cx="87095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700" u="none" cap="none" strike="noStrike">
                  <a:solidFill>
                    <a:srgbClr val="777777"/>
                  </a:solidFill>
                  <a:latin typeface="Oxygen Light"/>
                  <a:ea typeface="Oxygen Light"/>
                  <a:cs typeface="Oxygen Light"/>
                  <a:sym typeface="Oxygen Light"/>
                </a:rPr>
                <a:t>85 a 140  </a:t>
              </a:r>
              <a:endParaRPr/>
            </a:p>
            <a:p>
              <a:pPr indent="0" lvl="0" marL="0" marR="0" rtl="0" algn="ctr">
                <a:lnSpc>
                  <a:spcPct val="100000"/>
                </a:lnSpc>
                <a:spcBef>
                  <a:spcPts val="0"/>
                </a:spcBef>
                <a:spcAft>
                  <a:spcPts val="0"/>
                </a:spcAft>
                <a:buNone/>
              </a:pPr>
              <a:r>
                <a:rPr b="0" i="0" lang="es-ES" sz="700" u="none" cap="none" strike="noStrike">
                  <a:solidFill>
                    <a:srgbClr val="777777"/>
                  </a:solidFill>
                  <a:latin typeface="Oxygen Light"/>
                  <a:ea typeface="Oxygen Light"/>
                  <a:cs typeface="Oxygen Light"/>
                  <a:sym typeface="Oxygen Light"/>
                </a:rPr>
                <a:t>gramos</a:t>
              </a:r>
              <a:endParaRPr/>
            </a:p>
          </p:txBody>
        </p:sp>
        <p:sp>
          <p:nvSpPr>
            <p:cNvPr id="422" name="Google Shape;422;p13"/>
            <p:cNvSpPr txBox="1"/>
            <p:nvPr/>
          </p:nvSpPr>
          <p:spPr>
            <a:xfrm>
              <a:off x="4212593" y="4565783"/>
              <a:ext cx="87095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700" u="none" cap="none" strike="noStrike">
                  <a:solidFill>
                    <a:srgbClr val="777777"/>
                  </a:solidFill>
                  <a:latin typeface="Oxygen Light"/>
                  <a:ea typeface="Oxygen Light"/>
                  <a:cs typeface="Oxygen Light"/>
                  <a:sym typeface="Oxygen Light"/>
                </a:rPr>
                <a:t>226 a 283 gramos</a:t>
              </a:r>
              <a:endParaRPr/>
            </a:p>
          </p:txBody>
        </p:sp>
        <p:sp>
          <p:nvSpPr>
            <p:cNvPr id="423" name="Google Shape;423;p13"/>
            <p:cNvSpPr txBox="1"/>
            <p:nvPr/>
          </p:nvSpPr>
          <p:spPr>
            <a:xfrm>
              <a:off x="5569439" y="4565783"/>
              <a:ext cx="87095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s-ES" sz="700" u="none" cap="none" strike="noStrike">
                  <a:solidFill>
                    <a:srgbClr val="777777"/>
                  </a:solidFill>
                  <a:latin typeface="Oxygen Light"/>
                  <a:ea typeface="Oxygen Light"/>
                  <a:cs typeface="Oxygen Light"/>
                  <a:sym typeface="Oxygen Light"/>
                </a:rPr>
                <a:t>311 a 425</a:t>
              </a:r>
              <a:endParaRPr/>
            </a:p>
            <a:p>
              <a:pPr indent="0" lvl="0" marL="0" marR="0" rtl="0" algn="ctr">
                <a:lnSpc>
                  <a:spcPct val="100000"/>
                </a:lnSpc>
                <a:spcBef>
                  <a:spcPts val="0"/>
                </a:spcBef>
                <a:spcAft>
                  <a:spcPts val="0"/>
                </a:spcAft>
                <a:buNone/>
              </a:pPr>
              <a:r>
                <a:rPr b="0" i="0" lang="es-ES" sz="700" u="none" cap="none" strike="noStrike">
                  <a:solidFill>
                    <a:srgbClr val="777777"/>
                  </a:solidFill>
                  <a:latin typeface="Oxygen Light"/>
                  <a:ea typeface="Oxygen Light"/>
                  <a:cs typeface="Oxygen Light"/>
                  <a:sym typeface="Oxygen Light"/>
                </a:rPr>
                <a:t>gramos</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14"/>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429" name="Google Shape;429;p14"/>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430" name="Google Shape;430;p14"/>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431" name="Google Shape;431;p14"/>
          <p:cNvSpPr txBox="1"/>
          <p:nvPr/>
        </p:nvSpPr>
        <p:spPr>
          <a:xfrm>
            <a:off x="748223" y="1262718"/>
            <a:ext cx="3772977"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La proporción de ventas de </a:t>
            </a:r>
            <a:r>
              <a:rPr b="1" i="0" lang="es-ES" sz="1000" u="none" cap="none" strike="noStrike">
                <a:solidFill>
                  <a:srgbClr val="5BB460"/>
                </a:solidFill>
                <a:latin typeface="Oxygen Light"/>
                <a:ea typeface="Oxygen Light"/>
                <a:cs typeface="Oxygen Light"/>
                <a:sym typeface="Oxygen Light"/>
              </a:rPr>
              <a:t>aguacates orgánicos </a:t>
            </a:r>
            <a:r>
              <a:rPr b="0" i="0" lang="es-ES" sz="1000" u="none" cap="none" strike="noStrike">
                <a:solidFill>
                  <a:schemeClr val="dk1"/>
                </a:solidFill>
                <a:latin typeface="Oxygen Light"/>
                <a:ea typeface="Oxygen Light"/>
                <a:cs typeface="Oxygen Light"/>
                <a:sym typeface="Oxygen Light"/>
              </a:rPr>
              <a:t>es muy baja, solo </a:t>
            </a:r>
            <a:r>
              <a:rPr b="1" i="0" lang="es-ES" sz="1000" u="none" cap="none" strike="noStrike">
                <a:solidFill>
                  <a:srgbClr val="5BB460"/>
                </a:solidFill>
                <a:latin typeface="Oxygen Light"/>
                <a:ea typeface="Oxygen Light"/>
                <a:cs typeface="Oxygen Light"/>
                <a:sym typeface="Oxygen Light"/>
              </a:rPr>
              <a:t>5% </a:t>
            </a:r>
            <a:r>
              <a:rPr b="0" i="0" lang="es-ES" sz="1000" u="none" cap="none" strike="noStrike">
                <a:solidFill>
                  <a:schemeClr val="dk1"/>
                </a:solidFill>
                <a:latin typeface="Oxygen Light"/>
                <a:ea typeface="Oxygen Light"/>
                <a:cs typeface="Oxygen Light"/>
                <a:sym typeface="Oxygen Light"/>
              </a:rPr>
              <a:t>de las ventas van para esta opción ecológicamente más sustentable.</a:t>
            </a:r>
            <a:endParaRPr/>
          </a:p>
        </p:txBody>
      </p:sp>
      <p:grpSp>
        <p:nvGrpSpPr>
          <p:cNvPr id="432" name="Google Shape;432;p14"/>
          <p:cNvGrpSpPr/>
          <p:nvPr/>
        </p:nvGrpSpPr>
        <p:grpSpPr>
          <a:xfrm>
            <a:off x="665849" y="1816716"/>
            <a:ext cx="4019115" cy="1985504"/>
            <a:chOff x="973233" y="1729247"/>
            <a:chExt cx="4019115" cy="1985504"/>
          </a:xfrm>
        </p:grpSpPr>
        <p:pic>
          <p:nvPicPr>
            <p:cNvPr id="433" name="Google Shape;433;p14"/>
            <p:cNvPicPr preferRelativeResize="0"/>
            <p:nvPr/>
          </p:nvPicPr>
          <p:blipFill rotWithShape="1">
            <a:blip r:embed="rId3">
              <a:alphaModFix/>
            </a:blip>
            <a:srcRect b="0" l="0" r="0" t="0"/>
            <a:stretch/>
          </p:blipFill>
          <p:spPr>
            <a:xfrm>
              <a:off x="973233" y="1729247"/>
              <a:ext cx="4019115" cy="1985504"/>
            </a:xfrm>
            <a:prstGeom prst="rect">
              <a:avLst/>
            </a:prstGeom>
            <a:noFill/>
            <a:ln>
              <a:noFill/>
            </a:ln>
          </p:spPr>
        </p:pic>
        <p:pic>
          <p:nvPicPr>
            <p:cNvPr id="434" name="Google Shape;434;p14"/>
            <p:cNvPicPr preferRelativeResize="0"/>
            <p:nvPr/>
          </p:nvPicPr>
          <p:blipFill rotWithShape="1">
            <a:blip r:embed="rId4">
              <a:alphaModFix/>
            </a:blip>
            <a:srcRect b="0" l="0" r="0" t="0"/>
            <a:stretch/>
          </p:blipFill>
          <p:spPr>
            <a:xfrm>
              <a:off x="3520825" y="3030322"/>
              <a:ext cx="1471523" cy="684429"/>
            </a:xfrm>
            <a:prstGeom prst="rect">
              <a:avLst/>
            </a:prstGeom>
            <a:noFill/>
            <a:ln>
              <a:noFill/>
            </a:ln>
          </p:spPr>
        </p:pic>
      </p:grpSp>
      <p:sp>
        <p:nvSpPr>
          <p:cNvPr id="435" name="Google Shape;435;p14"/>
          <p:cNvSpPr txBox="1"/>
          <p:nvPr/>
        </p:nvSpPr>
        <p:spPr>
          <a:xfrm>
            <a:off x="6183966" y="2349171"/>
            <a:ext cx="2572117"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El </a:t>
            </a:r>
            <a:r>
              <a:rPr b="1" i="0" lang="es-ES" sz="1000" u="none" cap="none" strike="noStrike">
                <a:solidFill>
                  <a:srgbClr val="5BB460"/>
                </a:solidFill>
                <a:latin typeface="Oxygen Light"/>
                <a:ea typeface="Oxygen Light"/>
                <a:cs typeface="Oxygen Light"/>
                <a:sym typeface="Oxygen Light"/>
              </a:rPr>
              <a:t>ASP</a:t>
            </a:r>
            <a:r>
              <a:rPr b="0" i="0" lang="es-ES" sz="1000" u="none" cap="none" strike="noStrike">
                <a:solidFill>
                  <a:schemeClr val="dk1"/>
                </a:solidFill>
                <a:latin typeface="Oxygen Light"/>
                <a:ea typeface="Oxygen Light"/>
                <a:cs typeface="Oxygen Light"/>
                <a:sym typeface="Oxygen Light"/>
              </a:rPr>
              <a:t> en los aguacates orgánicos es mucho más alto que el de los aguacates convencionales</a:t>
            </a:r>
            <a:endParaRPr/>
          </a:p>
        </p:txBody>
      </p:sp>
      <p:pic>
        <p:nvPicPr>
          <p:cNvPr id="436" name="Google Shape;436;p14"/>
          <p:cNvPicPr preferRelativeResize="0"/>
          <p:nvPr/>
        </p:nvPicPr>
        <p:blipFill rotWithShape="1">
          <a:blip r:embed="rId5">
            <a:alphaModFix/>
          </a:blip>
          <a:srcRect b="0" l="0" r="0" t="0"/>
          <a:stretch/>
        </p:blipFill>
        <p:spPr>
          <a:xfrm>
            <a:off x="5588532" y="2921266"/>
            <a:ext cx="3167551" cy="1756551"/>
          </a:xfrm>
          <a:prstGeom prst="rect">
            <a:avLst/>
          </a:prstGeom>
          <a:noFill/>
          <a:ln>
            <a:noFill/>
          </a:ln>
        </p:spPr>
      </p:pic>
      <p:grpSp>
        <p:nvGrpSpPr>
          <p:cNvPr id="437" name="Google Shape;437;p14"/>
          <p:cNvGrpSpPr/>
          <p:nvPr/>
        </p:nvGrpSpPr>
        <p:grpSpPr>
          <a:xfrm>
            <a:off x="4920998" y="2695102"/>
            <a:ext cx="473148" cy="148870"/>
            <a:chOff x="4458420" y="5169625"/>
            <a:chExt cx="178850" cy="56275"/>
          </a:xfrm>
        </p:grpSpPr>
        <p:sp>
          <p:nvSpPr>
            <p:cNvPr id="438" name="Google Shape;438;p14"/>
            <p:cNvSpPr/>
            <p:nvPr/>
          </p:nvSpPr>
          <p:spPr>
            <a:xfrm>
              <a:off x="4592170" y="5169625"/>
              <a:ext cx="45100" cy="52300"/>
            </a:xfrm>
            <a:custGeom>
              <a:rect b="b" l="l" r="r" t="t"/>
              <a:pathLst>
                <a:path extrusionOk="0" h="2092" w="1804">
                  <a:moveTo>
                    <a:pt x="0" y="0"/>
                  </a:moveTo>
                  <a:lnTo>
                    <a:pt x="0" y="2092"/>
                  </a:lnTo>
                  <a:lnTo>
                    <a:pt x="1803" y="1046"/>
                  </a:lnTo>
                  <a:lnTo>
                    <a:pt x="0" y="0"/>
                  </a:lnTo>
                  <a:close/>
                </a:path>
              </a:pathLst>
            </a:custGeom>
            <a:solidFill>
              <a:schemeClr val="accent6">
                <a:alpha val="4980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39" name="Google Shape;439;p14"/>
            <p:cNvSpPr/>
            <p:nvPr/>
          </p:nvSpPr>
          <p:spPr>
            <a:xfrm>
              <a:off x="4535534" y="5181700"/>
              <a:ext cx="57525" cy="28150"/>
            </a:xfrm>
            <a:custGeom>
              <a:rect b="b" l="l" r="r" t="t"/>
              <a:pathLst>
                <a:path extrusionOk="0" h="1126" w="2301">
                  <a:moveTo>
                    <a:pt x="0" y="0"/>
                  </a:moveTo>
                  <a:lnTo>
                    <a:pt x="0" y="1125"/>
                  </a:lnTo>
                  <a:lnTo>
                    <a:pt x="2301" y="1125"/>
                  </a:lnTo>
                  <a:lnTo>
                    <a:pt x="2301" y="0"/>
                  </a:lnTo>
                  <a:close/>
                </a:path>
              </a:pathLst>
            </a:custGeom>
            <a:solidFill>
              <a:schemeClr val="accent6">
                <a:alpha val="4980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0" name="Google Shape;440;p14"/>
            <p:cNvSpPr/>
            <p:nvPr/>
          </p:nvSpPr>
          <p:spPr>
            <a:xfrm>
              <a:off x="4535175" y="5181700"/>
              <a:ext cx="23650" cy="44200"/>
            </a:xfrm>
            <a:custGeom>
              <a:rect b="b" l="l" r="r" t="t"/>
              <a:pathLst>
                <a:path extrusionOk="0" h="1768" w="946">
                  <a:moveTo>
                    <a:pt x="1" y="0"/>
                  </a:moveTo>
                  <a:lnTo>
                    <a:pt x="1" y="1125"/>
                  </a:lnTo>
                  <a:lnTo>
                    <a:pt x="946" y="1767"/>
                  </a:lnTo>
                  <a:lnTo>
                    <a:pt x="946" y="635"/>
                  </a:lnTo>
                  <a:lnTo>
                    <a:pt x="1" y="0"/>
                  </a:lnTo>
                  <a:close/>
                </a:path>
              </a:pathLst>
            </a:custGeom>
            <a:solidFill>
              <a:schemeClr val="accent6">
                <a:alpha val="4980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441" name="Google Shape;441;p14"/>
            <p:cNvSpPr/>
            <p:nvPr/>
          </p:nvSpPr>
          <p:spPr>
            <a:xfrm>
              <a:off x="4458420" y="5197375"/>
              <a:ext cx="100625" cy="28525"/>
            </a:xfrm>
            <a:custGeom>
              <a:rect b="b" l="l" r="r" t="t"/>
              <a:pathLst>
                <a:path extrusionOk="0" h="1141" w="4025">
                  <a:moveTo>
                    <a:pt x="0" y="1"/>
                  </a:moveTo>
                  <a:lnTo>
                    <a:pt x="0" y="1140"/>
                  </a:lnTo>
                  <a:lnTo>
                    <a:pt x="4025" y="1140"/>
                  </a:lnTo>
                  <a:lnTo>
                    <a:pt x="4025" y="1"/>
                  </a:lnTo>
                  <a:close/>
                </a:path>
              </a:pathLst>
            </a:custGeom>
            <a:solidFill>
              <a:schemeClr val="accent6">
                <a:alpha val="4980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grpSp>
        <p:nvGrpSpPr>
          <p:cNvPr id="442" name="Google Shape;442;p14"/>
          <p:cNvGrpSpPr/>
          <p:nvPr/>
        </p:nvGrpSpPr>
        <p:grpSpPr>
          <a:xfrm>
            <a:off x="5859000" y="2453997"/>
            <a:ext cx="334698" cy="310426"/>
            <a:chOff x="-62511900" y="4129100"/>
            <a:chExt cx="304050" cy="282000"/>
          </a:xfrm>
        </p:grpSpPr>
        <p:sp>
          <p:nvSpPr>
            <p:cNvPr id="443" name="Google Shape;443;p1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1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1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1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1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8" name="Google Shape;448;p14"/>
          <p:cNvGrpSpPr/>
          <p:nvPr/>
        </p:nvGrpSpPr>
        <p:grpSpPr>
          <a:xfrm>
            <a:off x="317039" y="1216749"/>
            <a:ext cx="513999" cy="553998"/>
            <a:chOff x="3128548" y="939750"/>
            <a:chExt cx="642314" cy="712949"/>
          </a:xfrm>
        </p:grpSpPr>
        <p:pic>
          <p:nvPicPr>
            <p:cNvPr id="449" name="Google Shape;449;p14"/>
            <p:cNvPicPr preferRelativeResize="0"/>
            <p:nvPr/>
          </p:nvPicPr>
          <p:blipFill rotWithShape="1">
            <a:blip r:embed="rId6">
              <a:alphaModFix/>
            </a:blip>
            <a:srcRect b="0" l="0" r="0" t="0"/>
            <a:stretch/>
          </p:blipFill>
          <p:spPr>
            <a:xfrm>
              <a:off x="3128548" y="939750"/>
              <a:ext cx="642314" cy="712949"/>
            </a:xfrm>
            <a:prstGeom prst="rect">
              <a:avLst/>
            </a:prstGeom>
            <a:noFill/>
            <a:ln>
              <a:noFill/>
            </a:ln>
          </p:spPr>
        </p:pic>
        <p:sp>
          <p:nvSpPr>
            <p:cNvPr id="450" name="Google Shape;450;p14"/>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2</a:t>
              </a:r>
              <a:endParaRPr b="0" i="0" sz="1300" u="none" cap="none" strike="noStrike">
                <a:solidFill>
                  <a:schemeClr val="lt1"/>
                </a:solidFill>
                <a:latin typeface="Quicksand"/>
                <a:ea typeface="Quicksand"/>
                <a:cs typeface="Quicksand"/>
                <a:sym typeface="Quicksand"/>
              </a:endParaRPr>
            </a:p>
          </p:txBody>
        </p:sp>
      </p:grpSp>
      <p:grpSp>
        <p:nvGrpSpPr>
          <p:cNvPr id="451" name="Google Shape;451;p14"/>
          <p:cNvGrpSpPr/>
          <p:nvPr/>
        </p:nvGrpSpPr>
        <p:grpSpPr>
          <a:xfrm>
            <a:off x="5407511" y="2247515"/>
            <a:ext cx="513999" cy="553998"/>
            <a:chOff x="3128548" y="939750"/>
            <a:chExt cx="642314" cy="712949"/>
          </a:xfrm>
        </p:grpSpPr>
        <p:pic>
          <p:nvPicPr>
            <p:cNvPr id="452" name="Google Shape;452;p14"/>
            <p:cNvPicPr preferRelativeResize="0"/>
            <p:nvPr/>
          </p:nvPicPr>
          <p:blipFill rotWithShape="1">
            <a:blip r:embed="rId6">
              <a:alphaModFix/>
            </a:blip>
            <a:srcRect b="0" l="0" r="0" t="0"/>
            <a:stretch/>
          </p:blipFill>
          <p:spPr>
            <a:xfrm>
              <a:off x="3128548" y="939750"/>
              <a:ext cx="642314" cy="712949"/>
            </a:xfrm>
            <a:prstGeom prst="rect">
              <a:avLst/>
            </a:prstGeom>
            <a:noFill/>
            <a:ln>
              <a:noFill/>
            </a:ln>
          </p:spPr>
        </p:pic>
        <p:sp>
          <p:nvSpPr>
            <p:cNvPr id="453" name="Google Shape;453;p14"/>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3</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15"/>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459" name="Google Shape;459;p15"/>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460" name="Google Shape;460;p15"/>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461" name="Google Shape;461;p15"/>
          <p:cNvSpPr txBox="1"/>
          <p:nvPr/>
        </p:nvSpPr>
        <p:spPr>
          <a:xfrm>
            <a:off x="959961" y="1437076"/>
            <a:ext cx="5058863"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El mercado de “Hass Avocado Board” con más ventas es </a:t>
            </a:r>
            <a:r>
              <a:rPr b="1" i="0" lang="es-ES" sz="1000" u="none" cap="none" strike="noStrike">
                <a:solidFill>
                  <a:srgbClr val="5BB460"/>
                </a:solidFill>
                <a:latin typeface="Oxygen Light"/>
                <a:ea typeface="Oxygen Light"/>
                <a:cs typeface="Oxygen Light"/>
                <a:sym typeface="Oxygen Light"/>
              </a:rPr>
              <a:t>“Dallas ft Worth” </a:t>
            </a:r>
            <a:r>
              <a:rPr b="0" i="0" lang="es-ES" sz="1000" u="none" cap="none" strike="noStrike">
                <a:solidFill>
                  <a:schemeClr val="dk1"/>
                </a:solidFill>
                <a:latin typeface="Oxygen Light"/>
                <a:ea typeface="Oxygen Light"/>
                <a:cs typeface="Oxygen Light"/>
                <a:sym typeface="Oxygen Light"/>
              </a:rPr>
              <a:t>el cual pertenece a la </a:t>
            </a:r>
            <a:r>
              <a:rPr b="1" i="0" lang="es-ES" sz="1000" u="none" cap="none" strike="noStrike">
                <a:solidFill>
                  <a:srgbClr val="5BB460"/>
                </a:solidFill>
                <a:latin typeface="Oxygen Light"/>
                <a:ea typeface="Oxygen Light"/>
                <a:cs typeface="Oxygen Light"/>
                <a:sym typeface="Oxygen Light"/>
              </a:rPr>
              <a:t>South central</a:t>
            </a:r>
            <a:endParaRPr/>
          </a:p>
        </p:txBody>
      </p:sp>
      <p:pic>
        <p:nvPicPr>
          <p:cNvPr id="462" name="Google Shape;462;p15"/>
          <p:cNvPicPr preferRelativeResize="0"/>
          <p:nvPr/>
        </p:nvPicPr>
        <p:blipFill rotWithShape="1">
          <a:blip r:embed="rId3">
            <a:alphaModFix/>
          </a:blip>
          <a:srcRect b="0" l="0" r="0" t="0"/>
          <a:stretch/>
        </p:blipFill>
        <p:spPr>
          <a:xfrm>
            <a:off x="6318042" y="2198666"/>
            <a:ext cx="2602348" cy="1726047"/>
          </a:xfrm>
          <a:prstGeom prst="ellipse">
            <a:avLst/>
          </a:prstGeom>
          <a:noFill/>
          <a:ln>
            <a:noFill/>
          </a:ln>
        </p:spPr>
      </p:pic>
      <p:grpSp>
        <p:nvGrpSpPr>
          <p:cNvPr id="463" name="Google Shape;463;p15"/>
          <p:cNvGrpSpPr/>
          <p:nvPr/>
        </p:nvGrpSpPr>
        <p:grpSpPr>
          <a:xfrm>
            <a:off x="716575" y="1993389"/>
            <a:ext cx="5302250" cy="2740436"/>
            <a:chOff x="716575" y="1993389"/>
            <a:chExt cx="5302250" cy="2740436"/>
          </a:xfrm>
        </p:grpSpPr>
        <p:pic>
          <p:nvPicPr>
            <p:cNvPr id="464" name="Google Shape;464;p15"/>
            <p:cNvPicPr preferRelativeResize="0"/>
            <p:nvPr/>
          </p:nvPicPr>
          <p:blipFill rotWithShape="1">
            <a:blip r:embed="rId4">
              <a:alphaModFix/>
            </a:blip>
            <a:srcRect b="0" l="0" r="0" t="0"/>
            <a:stretch/>
          </p:blipFill>
          <p:spPr>
            <a:xfrm>
              <a:off x="716575" y="1993389"/>
              <a:ext cx="5302250" cy="2740436"/>
            </a:xfrm>
            <a:prstGeom prst="rect">
              <a:avLst/>
            </a:prstGeom>
            <a:noFill/>
            <a:ln>
              <a:noFill/>
            </a:ln>
          </p:spPr>
        </p:pic>
        <p:sp>
          <p:nvSpPr>
            <p:cNvPr id="465" name="Google Shape;465;p15"/>
            <p:cNvSpPr txBox="1"/>
            <p:nvPr/>
          </p:nvSpPr>
          <p:spPr>
            <a:xfrm>
              <a:off x="2001361" y="2130609"/>
              <a:ext cx="595789" cy="1923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s-ES" sz="650" u="none" cap="none" strike="noStrike">
                  <a:solidFill>
                    <a:schemeClr val="dk1"/>
                  </a:solidFill>
                  <a:latin typeface="Oxygen Light"/>
                  <a:ea typeface="Oxygen Light"/>
                  <a:cs typeface="Oxygen Light"/>
                  <a:sym typeface="Oxygen Light"/>
                </a:rPr>
                <a:t>355M</a:t>
              </a:r>
              <a:endParaRPr b="1" i="0" sz="650" u="none" cap="none" strike="noStrike">
                <a:solidFill>
                  <a:srgbClr val="5BB460"/>
                </a:solidFill>
                <a:latin typeface="Oxygen Light"/>
                <a:ea typeface="Oxygen Light"/>
                <a:cs typeface="Oxygen Light"/>
                <a:sym typeface="Oxygen Light"/>
              </a:endParaRPr>
            </a:p>
          </p:txBody>
        </p:sp>
        <p:sp>
          <p:nvSpPr>
            <p:cNvPr id="466" name="Google Shape;466;p15"/>
            <p:cNvSpPr txBox="1"/>
            <p:nvPr/>
          </p:nvSpPr>
          <p:spPr>
            <a:xfrm>
              <a:off x="5271611" y="3489509"/>
              <a:ext cx="671013" cy="192360"/>
            </a:xfrm>
            <a:prstGeom prst="rect">
              <a:avLst/>
            </a:prstGeom>
            <a:noFill/>
            <a:ln>
              <a:noFill/>
            </a:ln>
          </p:spPr>
          <p:txBody>
            <a:bodyPr anchorCtr="0" anchor="ctr" bIns="45700" lIns="91425" spcFirstLastPara="1" rIns="91425" wrap="square" tIns="45700">
              <a:spAutoFit/>
            </a:bodyPr>
            <a:lstStyle/>
            <a:p>
              <a:pPr indent="0" lvl="0" marL="0" marR="0" rtl="0" algn="ctr">
                <a:lnSpc>
                  <a:spcPct val="100000"/>
                </a:lnSpc>
                <a:spcBef>
                  <a:spcPts val="0"/>
                </a:spcBef>
                <a:spcAft>
                  <a:spcPts val="0"/>
                </a:spcAft>
                <a:buNone/>
              </a:pPr>
              <a:r>
                <a:rPr b="0" i="0" lang="es-ES" sz="650" u="none" cap="none" strike="noStrike">
                  <a:solidFill>
                    <a:schemeClr val="dk1"/>
                  </a:solidFill>
                  <a:latin typeface="Oxygen Light"/>
                  <a:ea typeface="Oxygen Light"/>
                  <a:cs typeface="Oxygen Light"/>
                  <a:sym typeface="Oxygen Light"/>
                </a:rPr>
                <a:t>21M</a:t>
              </a:r>
              <a:endParaRPr b="1" i="0" sz="650" u="none" cap="none" strike="noStrike">
                <a:solidFill>
                  <a:srgbClr val="5BB460"/>
                </a:solidFill>
                <a:latin typeface="Oxygen Light"/>
                <a:ea typeface="Oxygen Light"/>
                <a:cs typeface="Oxygen Light"/>
                <a:sym typeface="Oxygen Light"/>
              </a:endParaRPr>
            </a:p>
          </p:txBody>
        </p:sp>
      </p:grpSp>
      <p:sp>
        <p:nvSpPr>
          <p:cNvPr id="467" name="Google Shape;467;p15"/>
          <p:cNvSpPr/>
          <p:nvPr/>
        </p:nvSpPr>
        <p:spPr>
          <a:xfrm>
            <a:off x="7519846" y="3206749"/>
            <a:ext cx="150954" cy="154569"/>
          </a:xfrm>
          <a:custGeom>
            <a:rect b="b" l="l" r="r" t="t"/>
            <a:pathLst>
              <a:path extrusionOk="0" h="208768" w="151227">
                <a:moveTo>
                  <a:pt x="75614" y="37578"/>
                </a:moveTo>
                <a:cubicBezTo>
                  <a:pt x="96588" y="37578"/>
                  <a:pt x="113648" y="54638"/>
                  <a:pt x="113648" y="75613"/>
                </a:cubicBezTo>
                <a:cubicBezTo>
                  <a:pt x="113648" y="96587"/>
                  <a:pt x="96588" y="113648"/>
                  <a:pt x="75614" y="113648"/>
                </a:cubicBezTo>
                <a:cubicBezTo>
                  <a:pt x="54639" y="113648"/>
                  <a:pt x="37579" y="96587"/>
                  <a:pt x="37579" y="75613"/>
                </a:cubicBezTo>
                <a:cubicBezTo>
                  <a:pt x="37579" y="54638"/>
                  <a:pt x="54639" y="37578"/>
                  <a:pt x="75614" y="37578"/>
                </a:cubicBezTo>
                <a:close/>
                <a:moveTo>
                  <a:pt x="75614" y="0"/>
                </a:moveTo>
                <a:cubicBezTo>
                  <a:pt x="33925" y="0"/>
                  <a:pt x="1" y="33925"/>
                  <a:pt x="1" y="75613"/>
                </a:cubicBezTo>
                <a:cubicBezTo>
                  <a:pt x="1" y="127348"/>
                  <a:pt x="67654" y="203287"/>
                  <a:pt x="70557" y="206516"/>
                </a:cubicBezTo>
                <a:cubicBezTo>
                  <a:pt x="71911" y="208017"/>
                  <a:pt x="73762" y="208767"/>
                  <a:pt x="75614" y="208767"/>
                </a:cubicBezTo>
                <a:cubicBezTo>
                  <a:pt x="77465" y="208767"/>
                  <a:pt x="79316" y="208017"/>
                  <a:pt x="80670" y="206516"/>
                </a:cubicBezTo>
                <a:cubicBezTo>
                  <a:pt x="83573" y="203287"/>
                  <a:pt x="151226" y="127348"/>
                  <a:pt x="151226" y="75613"/>
                </a:cubicBezTo>
                <a:cubicBezTo>
                  <a:pt x="151226" y="33925"/>
                  <a:pt x="117302" y="0"/>
                  <a:pt x="75614"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8" name="Google Shape;468;p15"/>
          <p:cNvGrpSpPr/>
          <p:nvPr/>
        </p:nvGrpSpPr>
        <p:grpSpPr>
          <a:xfrm>
            <a:off x="545639" y="1329753"/>
            <a:ext cx="513999" cy="553998"/>
            <a:chOff x="3128548" y="939750"/>
            <a:chExt cx="642314" cy="712949"/>
          </a:xfrm>
        </p:grpSpPr>
        <p:pic>
          <p:nvPicPr>
            <p:cNvPr id="469" name="Google Shape;469;p15"/>
            <p:cNvPicPr preferRelativeResize="0"/>
            <p:nvPr/>
          </p:nvPicPr>
          <p:blipFill rotWithShape="1">
            <a:blip r:embed="rId5">
              <a:alphaModFix/>
            </a:blip>
            <a:srcRect b="0" l="0" r="0" t="0"/>
            <a:stretch/>
          </p:blipFill>
          <p:spPr>
            <a:xfrm>
              <a:off x="3128548" y="939750"/>
              <a:ext cx="642314" cy="712949"/>
            </a:xfrm>
            <a:prstGeom prst="rect">
              <a:avLst/>
            </a:prstGeom>
            <a:noFill/>
            <a:ln>
              <a:noFill/>
            </a:ln>
          </p:spPr>
        </p:pic>
        <p:sp>
          <p:nvSpPr>
            <p:cNvPr id="470" name="Google Shape;470;p15"/>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4</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1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476" name="Google Shape;476;p16"/>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477" name="Google Shape;477;p16"/>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478" name="Google Shape;478;p16"/>
          <p:cNvSpPr txBox="1"/>
          <p:nvPr/>
        </p:nvSpPr>
        <p:spPr>
          <a:xfrm>
            <a:off x="594499" y="1486664"/>
            <a:ext cx="365463" cy="265635"/>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0" i="0" lang="es-ES" sz="1500" u="none" cap="none" strike="noStrike">
                <a:solidFill>
                  <a:schemeClr val="lt1"/>
                </a:solidFill>
                <a:latin typeface="Quicksand"/>
                <a:ea typeface="Quicksand"/>
                <a:cs typeface="Quicksand"/>
                <a:sym typeface="Quicksand"/>
              </a:rPr>
              <a:t>5</a:t>
            </a:r>
            <a:endParaRPr b="0" i="0" sz="1500" u="none" cap="none" strike="noStrike">
              <a:solidFill>
                <a:schemeClr val="lt1"/>
              </a:solidFill>
              <a:latin typeface="Quicksand"/>
              <a:ea typeface="Quicksand"/>
              <a:cs typeface="Quicksand"/>
              <a:sym typeface="Quicksand"/>
            </a:endParaRPr>
          </a:p>
        </p:txBody>
      </p:sp>
      <p:sp>
        <p:nvSpPr>
          <p:cNvPr id="479" name="Google Shape;479;p16"/>
          <p:cNvSpPr txBox="1"/>
          <p:nvPr/>
        </p:nvSpPr>
        <p:spPr>
          <a:xfrm>
            <a:off x="959962" y="1437076"/>
            <a:ext cx="4891022" cy="2462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Sin embargo la zona con mayor ventas es la zona </a:t>
            </a:r>
            <a:r>
              <a:rPr b="1" i="0" lang="es-ES" sz="1000" u="none" cap="none" strike="noStrike">
                <a:solidFill>
                  <a:srgbClr val="5BB460"/>
                </a:solidFill>
                <a:latin typeface="Oxygen Light"/>
                <a:ea typeface="Oxygen Light"/>
                <a:cs typeface="Oxygen Light"/>
                <a:sym typeface="Oxygen Light"/>
              </a:rPr>
              <a:t>“West” </a:t>
            </a:r>
            <a:r>
              <a:rPr b="0" i="0" lang="es-ES" sz="1000" u="none" cap="none" strike="noStrike">
                <a:solidFill>
                  <a:schemeClr val="dk1"/>
                </a:solidFill>
                <a:latin typeface="Oxygen Light"/>
                <a:ea typeface="Oxygen Light"/>
                <a:cs typeface="Oxygen Light"/>
                <a:sym typeface="Oxygen Light"/>
              </a:rPr>
              <a:t>seguida de </a:t>
            </a:r>
            <a:r>
              <a:rPr b="1" i="0" lang="es-ES" sz="1000" u="none" cap="none" strike="noStrike">
                <a:solidFill>
                  <a:srgbClr val="5BB460"/>
                </a:solidFill>
                <a:latin typeface="Oxygen Light"/>
                <a:ea typeface="Oxygen Light"/>
                <a:cs typeface="Oxygen Light"/>
                <a:sym typeface="Oxygen Light"/>
              </a:rPr>
              <a:t>“North East”</a:t>
            </a:r>
            <a:endParaRPr/>
          </a:p>
        </p:txBody>
      </p:sp>
      <p:pic>
        <p:nvPicPr>
          <p:cNvPr id="480" name="Google Shape;480;p16"/>
          <p:cNvPicPr preferRelativeResize="0"/>
          <p:nvPr/>
        </p:nvPicPr>
        <p:blipFill rotWithShape="1">
          <a:blip r:embed="rId3">
            <a:alphaModFix/>
          </a:blip>
          <a:srcRect b="0" l="0" r="0" t="0"/>
          <a:stretch/>
        </p:blipFill>
        <p:spPr>
          <a:xfrm>
            <a:off x="6289887" y="2293744"/>
            <a:ext cx="2602348" cy="1726047"/>
          </a:xfrm>
          <a:prstGeom prst="ellipse">
            <a:avLst/>
          </a:prstGeom>
          <a:noFill/>
          <a:ln>
            <a:noFill/>
          </a:ln>
        </p:spPr>
      </p:pic>
      <p:pic>
        <p:nvPicPr>
          <p:cNvPr id="481" name="Google Shape;481;p16"/>
          <p:cNvPicPr preferRelativeResize="0"/>
          <p:nvPr/>
        </p:nvPicPr>
        <p:blipFill rotWithShape="1">
          <a:blip r:embed="rId4">
            <a:alphaModFix/>
          </a:blip>
          <a:srcRect b="0" l="0" r="0" t="0"/>
          <a:stretch/>
        </p:blipFill>
        <p:spPr>
          <a:xfrm>
            <a:off x="870506" y="1801885"/>
            <a:ext cx="5069934" cy="2415542"/>
          </a:xfrm>
          <a:prstGeom prst="rect">
            <a:avLst/>
          </a:prstGeom>
          <a:noFill/>
          <a:ln>
            <a:noFill/>
          </a:ln>
        </p:spPr>
      </p:pic>
      <p:sp>
        <p:nvSpPr>
          <p:cNvPr id="482" name="Google Shape;482;p16"/>
          <p:cNvSpPr/>
          <p:nvPr/>
        </p:nvSpPr>
        <p:spPr>
          <a:xfrm>
            <a:off x="6470650" y="3637434"/>
            <a:ext cx="724709" cy="388457"/>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16"/>
          <p:cNvSpPr txBox="1"/>
          <p:nvPr/>
        </p:nvSpPr>
        <p:spPr>
          <a:xfrm>
            <a:off x="6548634" y="3714726"/>
            <a:ext cx="542531" cy="22975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bril Fatface"/>
              <a:buNone/>
            </a:pPr>
            <a:r>
              <a:rPr b="0" i="0" lang="es-ES" sz="800" u="none" cap="none" strike="noStrike">
                <a:solidFill>
                  <a:schemeClr val="accent1"/>
                </a:solidFill>
                <a:latin typeface="Abril Fatface"/>
                <a:ea typeface="Abril Fatface"/>
                <a:cs typeface="Abril Fatface"/>
                <a:sym typeface="Abril Fatface"/>
              </a:rPr>
              <a:t>West</a:t>
            </a:r>
            <a:endParaRPr/>
          </a:p>
        </p:txBody>
      </p:sp>
      <p:cxnSp>
        <p:nvCxnSpPr>
          <p:cNvPr id="484" name="Google Shape;484;p16"/>
          <p:cNvCxnSpPr/>
          <p:nvPr/>
        </p:nvCxnSpPr>
        <p:spPr>
          <a:xfrm flipH="1">
            <a:off x="6819900" y="2670463"/>
            <a:ext cx="346236" cy="916346"/>
          </a:xfrm>
          <a:prstGeom prst="straightConnector1">
            <a:avLst/>
          </a:prstGeom>
          <a:noFill/>
          <a:ln cap="flat" cmpd="sng" w="19050">
            <a:solidFill>
              <a:schemeClr val="accent1"/>
            </a:solidFill>
            <a:prstDash val="solid"/>
            <a:round/>
            <a:headEnd len="med" w="med" type="oval"/>
            <a:tailEnd len="med" w="med" type="oval"/>
          </a:ln>
        </p:spPr>
      </p:cxnSp>
      <p:sp>
        <p:nvSpPr>
          <p:cNvPr id="485" name="Google Shape;485;p16"/>
          <p:cNvSpPr/>
          <p:nvPr/>
        </p:nvSpPr>
        <p:spPr>
          <a:xfrm>
            <a:off x="8273494" y="1937026"/>
            <a:ext cx="724709" cy="388457"/>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16"/>
          <p:cNvSpPr txBox="1"/>
          <p:nvPr/>
        </p:nvSpPr>
        <p:spPr>
          <a:xfrm>
            <a:off x="8364582" y="2016375"/>
            <a:ext cx="542531" cy="22975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bril Fatface"/>
              <a:buNone/>
            </a:pPr>
            <a:r>
              <a:rPr b="0" i="0" lang="es-ES" sz="800" u="none" cap="none" strike="noStrike">
                <a:solidFill>
                  <a:schemeClr val="accent1"/>
                </a:solidFill>
                <a:latin typeface="Abril Fatface"/>
                <a:ea typeface="Abril Fatface"/>
                <a:cs typeface="Abril Fatface"/>
                <a:sym typeface="Abril Fatface"/>
              </a:rPr>
              <a:t>North East</a:t>
            </a:r>
            <a:endParaRPr/>
          </a:p>
        </p:txBody>
      </p:sp>
      <p:cxnSp>
        <p:nvCxnSpPr>
          <p:cNvPr id="487" name="Google Shape;487;p16"/>
          <p:cNvCxnSpPr/>
          <p:nvPr/>
        </p:nvCxnSpPr>
        <p:spPr>
          <a:xfrm flipH="1">
            <a:off x="8343976" y="2331583"/>
            <a:ext cx="193836" cy="424509"/>
          </a:xfrm>
          <a:prstGeom prst="straightConnector1">
            <a:avLst/>
          </a:prstGeom>
          <a:noFill/>
          <a:ln cap="flat" cmpd="sng" w="19050">
            <a:solidFill>
              <a:schemeClr val="accent1"/>
            </a:solidFill>
            <a:prstDash val="solid"/>
            <a:round/>
            <a:headEnd len="med" w="med" type="oval"/>
            <a:tailEnd len="med" w="med" type="oval"/>
          </a:ln>
        </p:spPr>
      </p:cxnSp>
      <p:grpSp>
        <p:nvGrpSpPr>
          <p:cNvPr id="488" name="Google Shape;488;p16"/>
          <p:cNvGrpSpPr/>
          <p:nvPr/>
        </p:nvGrpSpPr>
        <p:grpSpPr>
          <a:xfrm>
            <a:off x="615225" y="1247887"/>
            <a:ext cx="513999" cy="553998"/>
            <a:chOff x="3128548" y="939750"/>
            <a:chExt cx="642314" cy="712949"/>
          </a:xfrm>
        </p:grpSpPr>
        <p:pic>
          <p:nvPicPr>
            <p:cNvPr id="489" name="Google Shape;489;p16"/>
            <p:cNvPicPr preferRelativeResize="0"/>
            <p:nvPr/>
          </p:nvPicPr>
          <p:blipFill rotWithShape="1">
            <a:blip r:embed="rId5">
              <a:alphaModFix/>
            </a:blip>
            <a:srcRect b="0" l="0" r="0" t="0"/>
            <a:stretch/>
          </p:blipFill>
          <p:spPr>
            <a:xfrm>
              <a:off x="3128548" y="939750"/>
              <a:ext cx="642314" cy="712949"/>
            </a:xfrm>
            <a:prstGeom prst="rect">
              <a:avLst/>
            </a:prstGeom>
            <a:noFill/>
            <a:ln>
              <a:noFill/>
            </a:ln>
          </p:spPr>
        </p:pic>
        <p:sp>
          <p:nvSpPr>
            <p:cNvPr id="490" name="Google Shape;490;p16"/>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5</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4" name="Shape 494"/>
        <p:cNvGrpSpPr/>
        <p:nvPr/>
      </p:nvGrpSpPr>
      <p:grpSpPr>
        <a:xfrm>
          <a:off x="0" y="0"/>
          <a:ext cx="0" cy="0"/>
          <a:chOff x="0" y="0"/>
          <a:chExt cx="0" cy="0"/>
        </a:xfrm>
      </p:grpSpPr>
      <p:sp>
        <p:nvSpPr>
          <p:cNvPr id="495" name="Google Shape;495;p17"/>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496" name="Google Shape;496;p17"/>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497" name="Google Shape;497;p17"/>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498" name="Google Shape;498;p17"/>
          <p:cNvSpPr txBox="1"/>
          <p:nvPr/>
        </p:nvSpPr>
        <p:spPr>
          <a:xfrm>
            <a:off x="5375086" y="1459308"/>
            <a:ext cx="3229417"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Al hacer el análisis por tipo orgánico/convencional detecté que es la zona </a:t>
            </a:r>
            <a:r>
              <a:rPr b="1" i="0" lang="es-ES" sz="1000" u="none" cap="none" strike="noStrike">
                <a:solidFill>
                  <a:srgbClr val="5BB460"/>
                </a:solidFill>
                <a:latin typeface="Oxygen Light"/>
                <a:ea typeface="Oxygen Light"/>
                <a:cs typeface="Oxygen Light"/>
                <a:sym typeface="Oxygen Light"/>
              </a:rPr>
              <a:t>“North East” </a:t>
            </a:r>
            <a:r>
              <a:rPr b="0" i="0" lang="es-ES" sz="1000" u="none" cap="none" strike="noStrike">
                <a:solidFill>
                  <a:schemeClr val="dk1"/>
                </a:solidFill>
                <a:latin typeface="Oxygen Light"/>
                <a:ea typeface="Oxygen Light"/>
                <a:cs typeface="Oxygen Light"/>
                <a:sym typeface="Oxygen Light"/>
              </a:rPr>
              <a:t>la que se posiciona en primer lugar de ventas de tipo </a:t>
            </a:r>
            <a:r>
              <a:rPr b="1" i="0" lang="es-ES" sz="1000" u="none" cap="none" strike="noStrike">
                <a:solidFill>
                  <a:srgbClr val="5BB460"/>
                </a:solidFill>
                <a:latin typeface="Oxygen Light"/>
                <a:ea typeface="Oxygen Light"/>
                <a:cs typeface="Oxygen Light"/>
                <a:sym typeface="Oxygen Light"/>
              </a:rPr>
              <a:t>“orgánico”. </a:t>
            </a:r>
            <a:r>
              <a:rPr b="0" i="0" lang="es-ES" sz="1000" u="none" cap="none" strike="noStrike">
                <a:solidFill>
                  <a:schemeClr val="dk1"/>
                </a:solidFill>
                <a:latin typeface="Oxygen Light"/>
                <a:ea typeface="Oxygen Light"/>
                <a:cs typeface="Oxygen Light"/>
                <a:sym typeface="Oxygen Light"/>
              </a:rPr>
              <a:t>Mientras que por ventas de tipo </a:t>
            </a:r>
            <a:r>
              <a:rPr b="1" i="0" lang="es-ES" sz="1000" u="none" cap="none" strike="noStrike">
                <a:solidFill>
                  <a:srgbClr val="264328"/>
                </a:solidFill>
                <a:latin typeface="Oxygen Light"/>
                <a:ea typeface="Oxygen Light"/>
                <a:cs typeface="Oxygen Light"/>
                <a:sym typeface="Oxygen Light"/>
              </a:rPr>
              <a:t>convencional</a:t>
            </a:r>
            <a:r>
              <a:rPr b="0" i="0" lang="es-ES" sz="1000" u="none" cap="none" strike="noStrike">
                <a:solidFill>
                  <a:schemeClr val="dk1"/>
                </a:solidFill>
                <a:latin typeface="Oxygen Light"/>
                <a:ea typeface="Oxygen Light"/>
                <a:cs typeface="Oxygen Light"/>
                <a:sym typeface="Oxygen Light"/>
              </a:rPr>
              <a:t> este lugar lo ocupa la zona </a:t>
            </a:r>
            <a:r>
              <a:rPr b="1" i="0" lang="es-ES" sz="1000" u="none" cap="none" strike="noStrike">
                <a:solidFill>
                  <a:srgbClr val="264328"/>
                </a:solidFill>
                <a:latin typeface="Oxygen Light"/>
                <a:ea typeface="Oxygen Light"/>
                <a:cs typeface="Oxygen Light"/>
                <a:sym typeface="Oxygen Light"/>
              </a:rPr>
              <a:t>“West”</a:t>
            </a:r>
            <a:endParaRPr/>
          </a:p>
        </p:txBody>
      </p:sp>
      <p:pic>
        <p:nvPicPr>
          <p:cNvPr id="499" name="Google Shape;499;p17"/>
          <p:cNvPicPr preferRelativeResize="0"/>
          <p:nvPr/>
        </p:nvPicPr>
        <p:blipFill rotWithShape="1">
          <a:blip r:embed="rId3">
            <a:alphaModFix/>
          </a:blip>
          <a:srcRect b="0" l="0" r="0" t="0"/>
          <a:stretch/>
        </p:blipFill>
        <p:spPr>
          <a:xfrm>
            <a:off x="539497" y="1431340"/>
            <a:ext cx="4032503" cy="2032100"/>
          </a:xfrm>
          <a:prstGeom prst="rect">
            <a:avLst/>
          </a:prstGeom>
          <a:noFill/>
          <a:ln>
            <a:noFill/>
          </a:ln>
        </p:spPr>
      </p:pic>
      <p:pic>
        <p:nvPicPr>
          <p:cNvPr id="500" name="Google Shape;500;p17"/>
          <p:cNvPicPr preferRelativeResize="0"/>
          <p:nvPr/>
        </p:nvPicPr>
        <p:blipFill rotWithShape="1">
          <a:blip r:embed="rId4">
            <a:alphaModFix/>
          </a:blip>
          <a:srcRect b="0" l="0" r="0" t="0"/>
          <a:stretch/>
        </p:blipFill>
        <p:spPr>
          <a:xfrm>
            <a:off x="4766982" y="2730837"/>
            <a:ext cx="4019581" cy="2079213"/>
          </a:xfrm>
          <a:prstGeom prst="rect">
            <a:avLst/>
          </a:prstGeom>
          <a:noFill/>
          <a:ln>
            <a:noFill/>
          </a:ln>
        </p:spPr>
      </p:pic>
      <p:grpSp>
        <p:nvGrpSpPr>
          <p:cNvPr id="501" name="Google Shape;501;p17"/>
          <p:cNvGrpSpPr/>
          <p:nvPr/>
        </p:nvGrpSpPr>
        <p:grpSpPr>
          <a:xfrm>
            <a:off x="4958625" y="1426633"/>
            <a:ext cx="513999" cy="553998"/>
            <a:chOff x="3128548" y="939750"/>
            <a:chExt cx="642314" cy="712949"/>
          </a:xfrm>
        </p:grpSpPr>
        <p:pic>
          <p:nvPicPr>
            <p:cNvPr id="502" name="Google Shape;502;p17"/>
            <p:cNvPicPr preferRelativeResize="0"/>
            <p:nvPr/>
          </p:nvPicPr>
          <p:blipFill rotWithShape="1">
            <a:blip r:embed="rId5">
              <a:alphaModFix/>
            </a:blip>
            <a:srcRect b="0" l="0" r="0" t="0"/>
            <a:stretch/>
          </p:blipFill>
          <p:spPr>
            <a:xfrm>
              <a:off x="3128548" y="939750"/>
              <a:ext cx="642314" cy="712949"/>
            </a:xfrm>
            <a:prstGeom prst="rect">
              <a:avLst/>
            </a:prstGeom>
            <a:noFill/>
            <a:ln>
              <a:noFill/>
            </a:ln>
          </p:spPr>
        </p:pic>
        <p:sp>
          <p:nvSpPr>
            <p:cNvPr id="503" name="Google Shape;503;p17"/>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6</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1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509" name="Google Shape;509;p18"/>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510" name="Google Shape;510;p18"/>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511" name="Google Shape;511;p18"/>
          <p:cNvSpPr txBox="1"/>
          <p:nvPr/>
        </p:nvSpPr>
        <p:spPr>
          <a:xfrm>
            <a:off x="988618" y="1198551"/>
            <a:ext cx="4624782"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De los aguacates orgánicos en la zona </a:t>
            </a:r>
            <a:r>
              <a:rPr b="1" i="0" lang="es-ES" sz="1000" u="none" cap="none" strike="noStrike">
                <a:solidFill>
                  <a:srgbClr val="5BB460"/>
                </a:solidFill>
                <a:latin typeface="Oxygen Light"/>
                <a:ea typeface="Oxygen Light"/>
                <a:cs typeface="Oxygen Light"/>
                <a:sym typeface="Oxygen Light"/>
              </a:rPr>
              <a:t>“North East” </a:t>
            </a:r>
            <a:r>
              <a:rPr b="0" i="0" lang="es-ES" sz="1000" u="none" cap="none" strike="noStrike">
                <a:solidFill>
                  <a:schemeClr val="dk1"/>
                </a:solidFill>
                <a:latin typeface="Oxygen Light"/>
                <a:ea typeface="Oxygen Light"/>
                <a:cs typeface="Oxygen Light"/>
                <a:sym typeface="Oxygen Light"/>
              </a:rPr>
              <a:t>el mercado predominante es por mucho </a:t>
            </a:r>
            <a:r>
              <a:rPr b="1" i="0" lang="es-ES" sz="1000" u="none" cap="none" strike="noStrike">
                <a:solidFill>
                  <a:srgbClr val="5BB460"/>
                </a:solidFill>
                <a:latin typeface="Oxygen Light"/>
                <a:ea typeface="Oxygen Light"/>
                <a:cs typeface="Oxygen Light"/>
                <a:sym typeface="Oxygen Light"/>
              </a:rPr>
              <a:t>New York </a:t>
            </a:r>
            <a:r>
              <a:rPr b="0" i="0" lang="es-ES" sz="1000" u="none" cap="none" strike="noStrike">
                <a:solidFill>
                  <a:schemeClr val="dk1"/>
                </a:solidFill>
                <a:latin typeface="Oxygen Light"/>
                <a:ea typeface="Oxygen Light"/>
                <a:cs typeface="Oxygen Light"/>
                <a:sym typeface="Oxygen Light"/>
              </a:rPr>
              <a:t>con ventas reportadas de </a:t>
            </a:r>
            <a:r>
              <a:rPr b="1" i="0" lang="es-ES" sz="1000" u="none" cap="none" strike="noStrike">
                <a:solidFill>
                  <a:srgbClr val="5BB460"/>
                </a:solidFill>
                <a:latin typeface="Oxygen Light"/>
                <a:ea typeface="Oxygen Light"/>
                <a:cs typeface="Oxygen Light"/>
                <a:sym typeface="Oxygen Light"/>
              </a:rPr>
              <a:t>21 millones </a:t>
            </a:r>
            <a:r>
              <a:rPr b="0" i="0" lang="es-ES" sz="1000" u="none" cap="none" strike="noStrike">
                <a:solidFill>
                  <a:schemeClr val="dk1"/>
                </a:solidFill>
                <a:latin typeface="Oxygen Light"/>
                <a:ea typeface="Oxygen Light"/>
                <a:cs typeface="Oxygen Light"/>
                <a:sym typeface="Oxygen Light"/>
              </a:rPr>
              <a:t>en volumen. Sin embargo en la 3er zona con más ventas en este tipo de aguacate </a:t>
            </a:r>
            <a:r>
              <a:rPr b="1" i="0" lang="es-ES" sz="1000" u="none" cap="none" strike="noStrike">
                <a:solidFill>
                  <a:srgbClr val="3B7B40"/>
                </a:solidFill>
                <a:latin typeface="Oxygen Light"/>
                <a:ea typeface="Oxygen Light"/>
                <a:cs typeface="Oxygen Light"/>
                <a:sym typeface="Oxygen Light"/>
              </a:rPr>
              <a:t>“Californornia</a:t>
            </a:r>
            <a:r>
              <a:rPr b="0" i="0" lang="es-ES" sz="1000" u="none" cap="none" strike="noStrike">
                <a:solidFill>
                  <a:srgbClr val="3B7B40"/>
                </a:solidFill>
                <a:latin typeface="Oxygen Light"/>
                <a:ea typeface="Oxygen Light"/>
                <a:cs typeface="Oxygen Light"/>
                <a:sym typeface="Oxygen Light"/>
              </a:rPr>
              <a:t>”</a:t>
            </a:r>
            <a:r>
              <a:rPr b="0" i="0" lang="es-ES" sz="1000" u="none" cap="none" strike="noStrike">
                <a:solidFill>
                  <a:schemeClr val="dk1"/>
                </a:solidFill>
                <a:latin typeface="Oxygen Light"/>
                <a:ea typeface="Oxygen Light"/>
                <a:cs typeface="Oxygen Light"/>
                <a:sym typeface="Oxygen Light"/>
              </a:rPr>
              <a:t> se encontró que </a:t>
            </a:r>
            <a:r>
              <a:rPr b="1" i="0" lang="es-ES" sz="1000" u="none" cap="none" strike="noStrike">
                <a:solidFill>
                  <a:srgbClr val="3B7B40"/>
                </a:solidFill>
                <a:latin typeface="Oxygen Light"/>
                <a:ea typeface="Oxygen Light"/>
                <a:cs typeface="Oxygen Light"/>
                <a:sym typeface="Oxygen Light"/>
              </a:rPr>
              <a:t>“Los Ángeles” </a:t>
            </a:r>
            <a:r>
              <a:rPr b="0" i="0" lang="es-ES" sz="1000" u="none" cap="none" strike="noStrike">
                <a:solidFill>
                  <a:schemeClr val="dk1"/>
                </a:solidFill>
                <a:latin typeface="Oxygen Light"/>
                <a:ea typeface="Oxygen Light"/>
                <a:cs typeface="Oxygen Light"/>
                <a:sym typeface="Oxygen Light"/>
              </a:rPr>
              <a:t>tiene ventas de hasta </a:t>
            </a:r>
            <a:r>
              <a:rPr b="1" i="0" lang="es-ES" sz="1000" u="none" cap="none" strike="noStrike">
                <a:solidFill>
                  <a:srgbClr val="3B7B40"/>
                </a:solidFill>
                <a:latin typeface="Oxygen Light"/>
                <a:ea typeface="Oxygen Light"/>
                <a:cs typeface="Oxygen Light"/>
                <a:sym typeface="Oxygen Light"/>
              </a:rPr>
              <a:t>28 millones </a:t>
            </a:r>
            <a:r>
              <a:rPr b="0" i="0" lang="es-ES" sz="1000" u="none" cap="none" strike="noStrike">
                <a:solidFill>
                  <a:schemeClr val="dk1"/>
                </a:solidFill>
                <a:latin typeface="Oxygen Light"/>
                <a:ea typeface="Oxygen Light"/>
                <a:cs typeface="Oxygen Light"/>
                <a:sym typeface="Oxygen Light"/>
              </a:rPr>
              <a:t>de volumen. </a:t>
            </a:r>
            <a:endParaRPr/>
          </a:p>
        </p:txBody>
      </p:sp>
      <p:pic>
        <p:nvPicPr>
          <p:cNvPr id="512" name="Google Shape;512;p18"/>
          <p:cNvPicPr preferRelativeResize="0"/>
          <p:nvPr/>
        </p:nvPicPr>
        <p:blipFill rotWithShape="1">
          <a:blip r:embed="rId3">
            <a:alphaModFix/>
          </a:blip>
          <a:srcRect b="0" l="0" r="0" t="0"/>
          <a:stretch/>
        </p:blipFill>
        <p:spPr>
          <a:xfrm>
            <a:off x="988618" y="2343684"/>
            <a:ext cx="4032503" cy="2032100"/>
          </a:xfrm>
          <a:prstGeom prst="rect">
            <a:avLst/>
          </a:prstGeom>
          <a:noFill/>
          <a:ln>
            <a:noFill/>
          </a:ln>
        </p:spPr>
      </p:pic>
      <p:pic>
        <p:nvPicPr>
          <p:cNvPr id="513" name="Google Shape;513;p18"/>
          <p:cNvPicPr preferRelativeResize="0"/>
          <p:nvPr/>
        </p:nvPicPr>
        <p:blipFill rotWithShape="1">
          <a:blip r:embed="rId4">
            <a:alphaModFix/>
          </a:blip>
          <a:srcRect b="0" l="0" r="0" t="0"/>
          <a:stretch/>
        </p:blipFill>
        <p:spPr>
          <a:xfrm>
            <a:off x="5693783" y="1212313"/>
            <a:ext cx="2941766" cy="1636598"/>
          </a:xfrm>
          <a:prstGeom prst="rect">
            <a:avLst/>
          </a:prstGeom>
          <a:noFill/>
          <a:ln>
            <a:noFill/>
          </a:ln>
        </p:spPr>
      </p:pic>
      <p:pic>
        <p:nvPicPr>
          <p:cNvPr id="514" name="Google Shape;514;p18"/>
          <p:cNvPicPr preferRelativeResize="0"/>
          <p:nvPr/>
        </p:nvPicPr>
        <p:blipFill rotWithShape="1">
          <a:blip r:embed="rId5">
            <a:alphaModFix/>
          </a:blip>
          <a:srcRect b="0" l="0" r="0" t="0"/>
          <a:stretch/>
        </p:blipFill>
        <p:spPr>
          <a:xfrm>
            <a:off x="5706676" y="3196706"/>
            <a:ext cx="2928873" cy="1581696"/>
          </a:xfrm>
          <a:prstGeom prst="rect">
            <a:avLst/>
          </a:prstGeom>
          <a:noFill/>
          <a:ln>
            <a:noFill/>
          </a:ln>
        </p:spPr>
      </p:pic>
      <p:cxnSp>
        <p:nvCxnSpPr>
          <p:cNvPr id="515" name="Google Shape;515;p18"/>
          <p:cNvCxnSpPr/>
          <p:nvPr/>
        </p:nvCxnSpPr>
        <p:spPr>
          <a:xfrm flipH="1" rot="10800000">
            <a:off x="3359150" y="2184400"/>
            <a:ext cx="2334633" cy="751956"/>
          </a:xfrm>
          <a:prstGeom prst="straightConnector1">
            <a:avLst/>
          </a:prstGeom>
          <a:noFill/>
          <a:ln cap="flat" cmpd="sng" w="9525">
            <a:solidFill>
              <a:srgbClr val="A0764E"/>
            </a:solidFill>
            <a:prstDash val="dot"/>
            <a:round/>
            <a:headEnd len="sm" w="sm" type="none"/>
            <a:tailEnd len="sm" w="sm" type="none"/>
          </a:ln>
        </p:spPr>
      </p:cxnSp>
      <p:cxnSp>
        <p:nvCxnSpPr>
          <p:cNvPr id="516" name="Google Shape;516;p18"/>
          <p:cNvCxnSpPr/>
          <p:nvPr/>
        </p:nvCxnSpPr>
        <p:spPr>
          <a:xfrm>
            <a:off x="2571750" y="3656070"/>
            <a:ext cx="3124200" cy="630180"/>
          </a:xfrm>
          <a:prstGeom prst="straightConnector1">
            <a:avLst/>
          </a:prstGeom>
          <a:noFill/>
          <a:ln cap="flat" cmpd="sng" w="9525">
            <a:solidFill>
              <a:srgbClr val="A0764E"/>
            </a:solidFill>
            <a:prstDash val="dot"/>
            <a:round/>
            <a:headEnd len="sm" w="sm" type="none"/>
            <a:tailEnd len="sm" w="sm" type="none"/>
          </a:ln>
        </p:spPr>
      </p:cxnSp>
      <p:grpSp>
        <p:nvGrpSpPr>
          <p:cNvPr id="517" name="Google Shape;517;p18"/>
          <p:cNvGrpSpPr/>
          <p:nvPr/>
        </p:nvGrpSpPr>
        <p:grpSpPr>
          <a:xfrm>
            <a:off x="615225" y="1198551"/>
            <a:ext cx="513999" cy="553998"/>
            <a:chOff x="3128548" y="939750"/>
            <a:chExt cx="642314" cy="712949"/>
          </a:xfrm>
        </p:grpSpPr>
        <p:pic>
          <p:nvPicPr>
            <p:cNvPr id="518" name="Google Shape;518;p18"/>
            <p:cNvPicPr preferRelativeResize="0"/>
            <p:nvPr/>
          </p:nvPicPr>
          <p:blipFill rotWithShape="1">
            <a:blip r:embed="rId6">
              <a:alphaModFix/>
            </a:blip>
            <a:srcRect b="0" l="0" r="0" t="0"/>
            <a:stretch/>
          </p:blipFill>
          <p:spPr>
            <a:xfrm>
              <a:off x="3128548" y="939750"/>
              <a:ext cx="642314" cy="712949"/>
            </a:xfrm>
            <a:prstGeom prst="rect">
              <a:avLst/>
            </a:prstGeom>
            <a:noFill/>
            <a:ln>
              <a:noFill/>
            </a:ln>
          </p:spPr>
        </p:pic>
        <p:sp>
          <p:nvSpPr>
            <p:cNvPr id="519" name="Google Shape;519;p18"/>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7</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19"/>
          <p:cNvPicPr preferRelativeResize="0"/>
          <p:nvPr/>
        </p:nvPicPr>
        <p:blipFill rotWithShape="1">
          <a:blip r:embed="rId3">
            <a:alphaModFix/>
          </a:blip>
          <a:srcRect b="0" l="0" r="0" t="0"/>
          <a:stretch/>
        </p:blipFill>
        <p:spPr>
          <a:xfrm>
            <a:off x="4572000" y="2282326"/>
            <a:ext cx="4019581" cy="2079213"/>
          </a:xfrm>
          <a:prstGeom prst="rect">
            <a:avLst/>
          </a:prstGeom>
          <a:noFill/>
          <a:ln>
            <a:noFill/>
          </a:ln>
        </p:spPr>
      </p:pic>
      <p:sp>
        <p:nvSpPr>
          <p:cNvPr id="525" name="Google Shape;525;p1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526" name="Google Shape;526;p19"/>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527" name="Google Shape;527;p19"/>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528" name="Google Shape;528;p19"/>
          <p:cNvSpPr txBox="1"/>
          <p:nvPr/>
        </p:nvSpPr>
        <p:spPr>
          <a:xfrm>
            <a:off x="4489449" y="1140186"/>
            <a:ext cx="4102132" cy="8617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En cuanto a los aguacates convencionales  en la zona </a:t>
            </a:r>
            <a:r>
              <a:rPr b="1" i="0" lang="es-ES" sz="1000" u="none" cap="none" strike="noStrike">
                <a:solidFill>
                  <a:srgbClr val="5BB460"/>
                </a:solidFill>
                <a:latin typeface="Oxygen Light"/>
                <a:ea typeface="Oxygen Light"/>
                <a:cs typeface="Oxygen Light"/>
                <a:sym typeface="Oxygen Light"/>
              </a:rPr>
              <a:t>“West” </a:t>
            </a:r>
            <a:r>
              <a:rPr b="0" i="0" lang="es-ES" sz="1000" u="none" cap="none" strike="noStrike">
                <a:solidFill>
                  <a:schemeClr val="dk1"/>
                </a:solidFill>
                <a:latin typeface="Oxygen Light"/>
                <a:ea typeface="Oxygen Light"/>
                <a:cs typeface="Oxygen Light"/>
                <a:sym typeface="Oxygen Light"/>
              </a:rPr>
              <a:t>que es el mercado no. 1 es </a:t>
            </a:r>
            <a:r>
              <a:rPr b="1" i="0" lang="es-ES" sz="1000" u="none" cap="none" strike="noStrike">
                <a:solidFill>
                  <a:srgbClr val="5BB460"/>
                </a:solidFill>
                <a:latin typeface="Oxygen Light"/>
                <a:ea typeface="Oxygen Light"/>
                <a:cs typeface="Oxygen Light"/>
                <a:sym typeface="Oxygen Light"/>
              </a:rPr>
              <a:t>Phoenix </a:t>
            </a:r>
            <a:r>
              <a:rPr b="0" i="0" lang="es-ES" sz="1000" u="none" cap="none" strike="noStrike">
                <a:solidFill>
                  <a:schemeClr val="dk1"/>
                </a:solidFill>
                <a:latin typeface="Oxygen Light"/>
                <a:ea typeface="Oxygen Light"/>
                <a:cs typeface="Oxygen Light"/>
                <a:sym typeface="Oxygen Light"/>
              </a:rPr>
              <a:t>el mercado que  reporta más ventas (258M volumen). Sin embargo en la 4ta zona con más ventas en este tipo de aguacate </a:t>
            </a:r>
            <a:r>
              <a:rPr b="1" i="0" lang="es-ES" sz="1000" u="none" cap="none" strike="noStrike">
                <a:solidFill>
                  <a:srgbClr val="3B7B40"/>
                </a:solidFill>
                <a:latin typeface="Oxygen Light"/>
                <a:ea typeface="Oxygen Light"/>
                <a:cs typeface="Oxygen Light"/>
                <a:sym typeface="Oxygen Light"/>
              </a:rPr>
              <a:t>“South Central</a:t>
            </a:r>
            <a:r>
              <a:rPr b="0" i="0" lang="es-ES" sz="1000" u="none" cap="none" strike="noStrike">
                <a:solidFill>
                  <a:srgbClr val="3B7B40"/>
                </a:solidFill>
                <a:latin typeface="Oxygen Light"/>
                <a:ea typeface="Oxygen Light"/>
                <a:cs typeface="Oxygen Light"/>
                <a:sym typeface="Oxygen Light"/>
              </a:rPr>
              <a:t>”</a:t>
            </a:r>
            <a:r>
              <a:rPr b="0" i="0" lang="es-ES" sz="1000" u="none" cap="none" strike="noStrike">
                <a:solidFill>
                  <a:schemeClr val="dk1"/>
                </a:solidFill>
                <a:latin typeface="Oxygen Light"/>
                <a:ea typeface="Oxygen Light"/>
                <a:cs typeface="Oxygen Light"/>
                <a:sym typeface="Oxygen Light"/>
              </a:rPr>
              <a:t> se encontró que </a:t>
            </a:r>
            <a:r>
              <a:rPr b="1" i="0" lang="es-ES" sz="1000" u="none" cap="none" strike="noStrike">
                <a:solidFill>
                  <a:srgbClr val="3B7B40"/>
                </a:solidFill>
                <a:latin typeface="Oxygen Light"/>
                <a:ea typeface="Oxygen Light"/>
                <a:cs typeface="Oxygen Light"/>
                <a:sym typeface="Oxygen Light"/>
              </a:rPr>
              <a:t>“Dallas” </a:t>
            </a:r>
            <a:r>
              <a:rPr b="0" i="0" lang="es-ES" sz="1000" u="none" cap="none" strike="noStrike">
                <a:solidFill>
                  <a:schemeClr val="dk1"/>
                </a:solidFill>
                <a:latin typeface="Oxygen Light"/>
                <a:ea typeface="Oxygen Light"/>
                <a:cs typeface="Oxygen Light"/>
                <a:sym typeface="Oxygen Light"/>
              </a:rPr>
              <a:t>tiene ventas de hasta </a:t>
            </a:r>
            <a:r>
              <a:rPr b="1" i="0" lang="es-ES" sz="1000" u="none" cap="none" strike="noStrike">
                <a:solidFill>
                  <a:srgbClr val="3B7B40"/>
                </a:solidFill>
                <a:latin typeface="Oxygen Light"/>
                <a:ea typeface="Oxygen Light"/>
                <a:cs typeface="Oxygen Light"/>
                <a:sym typeface="Oxygen Light"/>
              </a:rPr>
              <a:t>347 </a:t>
            </a:r>
            <a:r>
              <a:rPr b="0" i="0" lang="es-ES" sz="1000" u="none" cap="none" strike="noStrike">
                <a:solidFill>
                  <a:schemeClr val="dk1"/>
                </a:solidFill>
                <a:latin typeface="Oxygen Light"/>
                <a:ea typeface="Oxygen Light"/>
                <a:cs typeface="Oxygen Light"/>
                <a:sym typeface="Oxygen Light"/>
              </a:rPr>
              <a:t>de volumen. </a:t>
            </a:r>
            <a:endParaRPr/>
          </a:p>
        </p:txBody>
      </p:sp>
      <p:pic>
        <p:nvPicPr>
          <p:cNvPr id="529" name="Google Shape;529;p19"/>
          <p:cNvPicPr preferRelativeResize="0"/>
          <p:nvPr/>
        </p:nvPicPr>
        <p:blipFill rotWithShape="1">
          <a:blip r:embed="rId4">
            <a:alphaModFix/>
          </a:blip>
          <a:srcRect b="0" l="0" r="0" t="0"/>
          <a:stretch/>
        </p:blipFill>
        <p:spPr>
          <a:xfrm>
            <a:off x="665786" y="1303175"/>
            <a:ext cx="2952802" cy="1597162"/>
          </a:xfrm>
          <a:prstGeom prst="rect">
            <a:avLst/>
          </a:prstGeom>
          <a:noFill/>
          <a:ln>
            <a:noFill/>
          </a:ln>
        </p:spPr>
      </p:pic>
      <p:pic>
        <p:nvPicPr>
          <p:cNvPr id="530" name="Google Shape;530;p19"/>
          <p:cNvPicPr preferRelativeResize="0"/>
          <p:nvPr/>
        </p:nvPicPr>
        <p:blipFill rotWithShape="1">
          <a:blip r:embed="rId5">
            <a:alphaModFix/>
          </a:blip>
          <a:srcRect b="0" l="0" r="0" t="0"/>
          <a:stretch/>
        </p:blipFill>
        <p:spPr>
          <a:xfrm>
            <a:off x="688972" y="3041744"/>
            <a:ext cx="2929616" cy="1668506"/>
          </a:xfrm>
          <a:prstGeom prst="rect">
            <a:avLst/>
          </a:prstGeom>
          <a:noFill/>
          <a:ln>
            <a:noFill/>
          </a:ln>
        </p:spPr>
      </p:pic>
      <p:cxnSp>
        <p:nvCxnSpPr>
          <p:cNvPr id="531" name="Google Shape;531;p19"/>
          <p:cNvCxnSpPr/>
          <p:nvPr/>
        </p:nvCxnSpPr>
        <p:spPr>
          <a:xfrm flipH="1" rot="10800000">
            <a:off x="3618588" y="3781226"/>
            <a:ext cx="2496462" cy="320874"/>
          </a:xfrm>
          <a:prstGeom prst="straightConnector1">
            <a:avLst/>
          </a:prstGeom>
          <a:noFill/>
          <a:ln cap="flat" cmpd="sng" w="9525">
            <a:solidFill>
              <a:srgbClr val="A0764E"/>
            </a:solidFill>
            <a:prstDash val="dot"/>
            <a:round/>
            <a:headEnd len="sm" w="sm" type="none"/>
            <a:tailEnd len="sm" w="sm" type="none"/>
          </a:ln>
        </p:spPr>
      </p:cxnSp>
      <p:cxnSp>
        <p:nvCxnSpPr>
          <p:cNvPr id="532" name="Google Shape;532;p19"/>
          <p:cNvCxnSpPr/>
          <p:nvPr/>
        </p:nvCxnSpPr>
        <p:spPr>
          <a:xfrm>
            <a:off x="3618588" y="2444725"/>
            <a:ext cx="2839362" cy="795276"/>
          </a:xfrm>
          <a:prstGeom prst="straightConnector1">
            <a:avLst/>
          </a:prstGeom>
          <a:noFill/>
          <a:ln cap="flat" cmpd="sng" w="9525">
            <a:solidFill>
              <a:srgbClr val="A0764E"/>
            </a:solidFill>
            <a:prstDash val="dot"/>
            <a:round/>
            <a:headEnd len="sm" w="sm" type="none"/>
            <a:tailEnd len="sm" w="sm" type="none"/>
          </a:ln>
        </p:spPr>
      </p:cxnSp>
      <p:grpSp>
        <p:nvGrpSpPr>
          <p:cNvPr id="533" name="Google Shape;533;p19"/>
          <p:cNvGrpSpPr/>
          <p:nvPr/>
        </p:nvGrpSpPr>
        <p:grpSpPr>
          <a:xfrm>
            <a:off x="4122275" y="1102149"/>
            <a:ext cx="513999" cy="553998"/>
            <a:chOff x="3128548" y="939750"/>
            <a:chExt cx="642314" cy="712949"/>
          </a:xfrm>
        </p:grpSpPr>
        <p:pic>
          <p:nvPicPr>
            <p:cNvPr id="534" name="Google Shape;534;p19"/>
            <p:cNvPicPr preferRelativeResize="0"/>
            <p:nvPr/>
          </p:nvPicPr>
          <p:blipFill rotWithShape="1">
            <a:blip r:embed="rId6">
              <a:alphaModFix/>
            </a:blip>
            <a:srcRect b="0" l="0" r="0" t="0"/>
            <a:stretch/>
          </p:blipFill>
          <p:spPr>
            <a:xfrm>
              <a:off x="3128548" y="939750"/>
              <a:ext cx="642314" cy="712949"/>
            </a:xfrm>
            <a:prstGeom prst="rect">
              <a:avLst/>
            </a:prstGeom>
            <a:noFill/>
            <a:ln>
              <a:noFill/>
            </a:ln>
          </p:spPr>
        </p:pic>
        <p:sp>
          <p:nvSpPr>
            <p:cNvPr id="535" name="Google Shape;535;p19"/>
            <p:cNvSpPr txBox="1"/>
            <p:nvPr/>
          </p:nvSpPr>
          <p:spPr>
            <a:xfrm>
              <a:off x="3246438" y="1217829"/>
              <a:ext cx="365463"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8</a:t>
              </a:r>
              <a:endParaRPr b="0" i="0" sz="1300" u="none" cap="none" strike="noStrike">
                <a:solidFill>
                  <a:schemeClr val="lt1"/>
                </a:solidFill>
                <a:latin typeface="Quicksand"/>
                <a:ea typeface="Quicksand"/>
                <a:cs typeface="Quicksand"/>
                <a:sym typeface="Quicksan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 name="Shape 69"/>
        <p:cNvGrpSpPr/>
        <p:nvPr/>
      </p:nvGrpSpPr>
      <p:grpSpPr>
        <a:xfrm>
          <a:off x="0" y="0"/>
          <a:ext cx="0" cy="0"/>
          <a:chOff x="0" y="0"/>
          <a:chExt cx="0" cy="0"/>
        </a:xfrm>
      </p:grpSpPr>
      <p:sp>
        <p:nvSpPr>
          <p:cNvPr id="70" name="Google Shape;70;p2"/>
          <p:cNvSpPr txBox="1"/>
          <p:nvPr>
            <p:ph idx="2"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CONTENIDO</a:t>
            </a:r>
            <a:endParaRPr/>
          </a:p>
        </p:txBody>
      </p:sp>
      <p:cxnSp>
        <p:nvCxnSpPr>
          <p:cNvPr id="71" name="Google Shape;71;p2"/>
          <p:cNvCxnSpPr/>
          <p:nvPr/>
        </p:nvCxnSpPr>
        <p:spPr>
          <a:xfrm>
            <a:off x="4062475" y="695425"/>
            <a:ext cx="5491500" cy="0"/>
          </a:xfrm>
          <a:prstGeom prst="straightConnector1">
            <a:avLst/>
          </a:prstGeom>
          <a:noFill/>
          <a:ln cap="flat" cmpd="sng" w="76200">
            <a:solidFill>
              <a:schemeClr val="accent1"/>
            </a:solidFill>
            <a:prstDash val="solid"/>
            <a:round/>
            <a:headEnd len="sm" w="sm" type="none"/>
            <a:tailEnd len="sm" w="sm" type="none"/>
          </a:ln>
        </p:spPr>
      </p:cxnSp>
      <p:sp>
        <p:nvSpPr>
          <p:cNvPr id="72" name="Google Shape;72;p2"/>
          <p:cNvSpPr/>
          <p:nvPr/>
        </p:nvSpPr>
        <p:spPr>
          <a:xfrm>
            <a:off x="6753775" y="2437625"/>
            <a:ext cx="2606100" cy="26061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 name="Google Shape;73;p2"/>
          <p:cNvPicPr preferRelativeResize="0"/>
          <p:nvPr/>
        </p:nvPicPr>
        <p:blipFill rotWithShape="1">
          <a:blip r:embed="rId3">
            <a:alphaModFix/>
          </a:blip>
          <a:srcRect b="0" l="0" r="0" t="0"/>
          <a:stretch/>
        </p:blipFill>
        <p:spPr>
          <a:xfrm>
            <a:off x="7206525" y="309450"/>
            <a:ext cx="2983200" cy="4537275"/>
          </a:xfrm>
          <a:prstGeom prst="rect">
            <a:avLst/>
          </a:prstGeom>
          <a:noFill/>
          <a:ln>
            <a:noFill/>
          </a:ln>
        </p:spPr>
      </p:pic>
      <p:sp>
        <p:nvSpPr>
          <p:cNvPr id="74" name="Google Shape;74;p2"/>
          <p:cNvSpPr txBox="1"/>
          <p:nvPr>
            <p:ph type="title"/>
          </p:nvPr>
        </p:nvSpPr>
        <p:spPr>
          <a:xfrm>
            <a:off x="1149900" y="9140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01</a:t>
            </a:r>
            <a:endParaRPr/>
          </a:p>
        </p:txBody>
      </p:sp>
      <p:sp>
        <p:nvSpPr>
          <p:cNvPr id="75" name="Google Shape;75;p2"/>
          <p:cNvSpPr txBox="1"/>
          <p:nvPr>
            <p:ph idx="3" type="ctrTitle"/>
          </p:nvPr>
        </p:nvSpPr>
        <p:spPr>
          <a:xfrm>
            <a:off x="530609" y="1377175"/>
            <a:ext cx="236705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OBJETIVO/MOTIVACIÓN</a:t>
            </a:r>
            <a:endParaRPr/>
          </a:p>
        </p:txBody>
      </p:sp>
      <p:sp>
        <p:nvSpPr>
          <p:cNvPr id="76" name="Google Shape;76;p2"/>
          <p:cNvSpPr txBox="1"/>
          <p:nvPr>
            <p:ph idx="1" type="subTitle"/>
          </p:nvPr>
        </p:nvSpPr>
        <p:spPr>
          <a:xfrm>
            <a:off x="568800" y="16611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s-ES"/>
              <a:t>Slides 3-4</a:t>
            </a:r>
            <a:endParaRPr/>
          </a:p>
        </p:txBody>
      </p:sp>
      <p:sp>
        <p:nvSpPr>
          <p:cNvPr id="77" name="Google Shape;77;p2"/>
          <p:cNvSpPr txBox="1"/>
          <p:nvPr>
            <p:ph idx="4" type="title"/>
          </p:nvPr>
        </p:nvSpPr>
        <p:spPr>
          <a:xfrm>
            <a:off x="1149900" y="21933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04</a:t>
            </a:r>
            <a:endParaRPr/>
          </a:p>
        </p:txBody>
      </p:sp>
      <p:sp>
        <p:nvSpPr>
          <p:cNvPr id="78" name="Google Shape;78;p2"/>
          <p:cNvSpPr txBox="1"/>
          <p:nvPr>
            <p:ph idx="5" type="ctrTitle"/>
          </p:nvPr>
        </p:nvSpPr>
        <p:spPr>
          <a:xfrm>
            <a:off x="596348" y="2745200"/>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OUTLIERS</a:t>
            </a:r>
            <a:endParaRPr/>
          </a:p>
        </p:txBody>
      </p:sp>
      <p:sp>
        <p:nvSpPr>
          <p:cNvPr id="79" name="Google Shape;79;p2"/>
          <p:cNvSpPr txBox="1"/>
          <p:nvPr>
            <p:ph idx="6" type="subTitle"/>
          </p:nvPr>
        </p:nvSpPr>
        <p:spPr>
          <a:xfrm>
            <a:off x="568800" y="31153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s-ES"/>
              <a:t>Slides 8-9</a:t>
            </a:r>
            <a:endParaRPr/>
          </a:p>
        </p:txBody>
      </p:sp>
      <p:sp>
        <p:nvSpPr>
          <p:cNvPr id="80" name="Google Shape;80;p2"/>
          <p:cNvSpPr txBox="1"/>
          <p:nvPr>
            <p:ph idx="7" type="title"/>
          </p:nvPr>
        </p:nvSpPr>
        <p:spPr>
          <a:xfrm>
            <a:off x="3305700" y="9140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02</a:t>
            </a:r>
            <a:endParaRPr/>
          </a:p>
        </p:txBody>
      </p:sp>
      <p:sp>
        <p:nvSpPr>
          <p:cNvPr id="81" name="Google Shape;81;p2"/>
          <p:cNvSpPr txBox="1"/>
          <p:nvPr>
            <p:ph idx="8" type="ctrTitle"/>
          </p:nvPr>
        </p:nvSpPr>
        <p:spPr>
          <a:xfrm>
            <a:off x="2747850" y="13771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DATA SET</a:t>
            </a:r>
            <a:endParaRPr/>
          </a:p>
        </p:txBody>
      </p:sp>
      <p:sp>
        <p:nvSpPr>
          <p:cNvPr id="82" name="Google Shape;82;p2"/>
          <p:cNvSpPr txBox="1"/>
          <p:nvPr>
            <p:ph idx="9" type="subTitle"/>
          </p:nvPr>
        </p:nvSpPr>
        <p:spPr>
          <a:xfrm>
            <a:off x="2724600" y="16611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s-ES"/>
              <a:t>Slides 5-6</a:t>
            </a:r>
            <a:endParaRPr/>
          </a:p>
        </p:txBody>
      </p:sp>
      <p:sp>
        <p:nvSpPr>
          <p:cNvPr id="83" name="Google Shape;83;p2"/>
          <p:cNvSpPr txBox="1"/>
          <p:nvPr>
            <p:ph idx="13" type="title"/>
          </p:nvPr>
        </p:nvSpPr>
        <p:spPr>
          <a:xfrm>
            <a:off x="3305700" y="21933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05</a:t>
            </a:r>
            <a:endParaRPr/>
          </a:p>
        </p:txBody>
      </p:sp>
      <p:sp>
        <p:nvSpPr>
          <p:cNvPr id="84" name="Google Shape;84;p2"/>
          <p:cNvSpPr txBox="1"/>
          <p:nvPr>
            <p:ph idx="14" type="ctrTitle"/>
          </p:nvPr>
        </p:nvSpPr>
        <p:spPr>
          <a:xfrm>
            <a:off x="2747850" y="26564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INGENIERIA DE VARIABLES</a:t>
            </a:r>
            <a:endParaRPr/>
          </a:p>
        </p:txBody>
      </p:sp>
      <p:sp>
        <p:nvSpPr>
          <p:cNvPr id="85" name="Google Shape;85;p2"/>
          <p:cNvSpPr txBox="1"/>
          <p:nvPr>
            <p:ph idx="15" type="subTitle"/>
          </p:nvPr>
        </p:nvSpPr>
        <p:spPr>
          <a:xfrm>
            <a:off x="2733196" y="31153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000"/>
              <a:buNone/>
            </a:pPr>
            <a:r>
              <a:rPr lang="es-ES"/>
              <a:t>Slides 10-12</a:t>
            </a:r>
            <a:endParaRPr/>
          </a:p>
        </p:txBody>
      </p:sp>
      <p:sp>
        <p:nvSpPr>
          <p:cNvPr id="86" name="Google Shape;86;p2"/>
          <p:cNvSpPr txBox="1"/>
          <p:nvPr>
            <p:ph idx="16" type="title"/>
          </p:nvPr>
        </p:nvSpPr>
        <p:spPr>
          <a:xfrm>
            <a:off x="5470096" y="9140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03</a:t>
            </a:r>
            <a:endParaRPr/>
          </a:p>
        </p:txBody>
      </p:sp>
      <p:sp>
        <p:nvSpPr>
          <p:cNvPr id="87" name="Google Shape;87;p2"/>
          <p:cNvSpPr txBox="1"/>
          <p:nvPr>
            <p:ph idx="17" type="ctrTitle"/>
          </p:nvPr>
        </p:nvSpPr>
        <p:spPr>
          <a:xfrm>
            <a:off x="4912246" y="13771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CALIDAD DE DATOS</a:t>
            </a:r>
            <a:endParaRPr/>
          </a:p>
        </p:txBody>
      </p:sp>
      <p:sp>
        <p:nvSpPr>
          <p:cNvPr id="88" name="Google Shape;88;p2"/>
          <p:cNvSpPr txBox="1"/>
          <p:nvPr>
            <p:ph idx="18" type="subTitle"/>
          </p:nvPr>
        </p:nvSpPr>
        <p:spPr>
          <a:xfrm>
            <a:off x="4888996" y="16611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ES"/>
              <a:t>Slide 7</a:t>
            </a:r>
            <a:endParaRPr/>
          </a:p>
        </p:txBody>
      </p:sp>
      <p:sp>
        <p:nvSpPr>
          <p:cNvPr id="89" name="Google Shape;89;p2"/>
          <p:cNvSpPr txBox="1"/>
          <p:nvPr>
            <p:ph idx="19" type="title"/>
          </p:nvPr>
        </p:nvSpPr>
        <p:spPr>
          <a:xfrm>
            <a:off x="5470096" y="2193350"/>
            <a:ext cx="993600" cy="6063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s-ES"/>
              <a:t>06</a:t>
            </a:r>
            <a:endParaRPr/>
          </a:p>
        </p:txBody>
      </p:sp>
      <p:sp>
        <p:nvSpPr>
          <p:cNvPr id="90" name="Google Shape;90;p2"/>
          <p:cNvSpPr txBox="1"/>
          <p:nvPr>
            <p:ph idx="20" type="ctrTitle"/>
          </p:nvPr>
        </p:nvSpPr>
        <p:spPr>
          <a:xfrm>
            <a:off x="4912246" y="2656475"/>
            <a:ext cx="2109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a:t>ANÁLISIS EXPLORATORIO</a:t>
            </a:r>
            <a:endParaRPr/>
          </a:p>
        </p:txBody>
      </p:sp>
      <p:sp>
        <p:nvSpPr>
          <p:cNvPr id="91" name="Google Shape;91;p2"/>
          <p:cNvSpPr txBox="1"/>
          <p:nvPr>
            <p:ph idx="21" type="subTitle"/>
          </p:nvPr>
        </p:nvSpPr>
        <p:spPr>
          <a:xfrm>
            <a:off x="4888996" y="3118200"/>
            <a:ext cx="2155800" cy="79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s-ES"/>
              <a:t>Slides 13/22</a:t>
            </a:r>
            <a:endParaRPr/>
          </a:p>
        </p:txBody>
      </p:sp>
      <p:sp>
        <p:nvSpPr>
          <p:cNvPr id="92" name="Google Shape;92;p2"/>
          <p:cNvSpPr txBox="1"/>
          <p:nvPr/>
        </p:nvSpPr>
        <p:spPr>
          <a:xfrm>
            <a:off x="2146936" y="3630075"/>
            <a:ext cx="993600" cy="606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000"/>
              <a:buFont typeface="Abril Fatface"/>
              <a:buNone/>
            </a:pPr>
            <a:r>
              <a:rPr b="0" i="0" lang="es-ES" sz="3000" u="none" cap="none" strike="noStrike">
                <a:solidFill>
                  <a:schemeClr val="accent1"/>
                </a:solidFill>
                <a:latin typeface="Abril Fatface"/>
                <a:ea typeface="Abril Fatface"/>
                <a:cs typeface="Abril Fatface"/>
                <a:sym typeface="Abril Fatface"/>
              </a:rPr>
              <a:t>07</a:t>
            </a:r>
            <a:endParaRPr/>
          </a:p>
        </p:txBody>
      </p:sp>
      <p:sp>
        <p:nvSpPr>
          <p:cNvPr id="93" name="Google Shape;93;p2"/>
          <p:cNvSpPr txBox="1"/>
          <p:nvPr/>
        </p:nvSpPr>
        <p:spPr>
          <a:xfrm>
            <a:off x="1589086" y="4093200"/>
            <a:ext cx="21093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400"/>
              <a:buFont typeface="Abril Fatface"/>
              <a:buNone/>
            </a:pPr>
            <a:r>
              <a:rPr b="0" i="0" lang="es-ES" sz="1400" u="none" cap="none" strike="noStrike">
                <a:solidFill>
                  <a:schemeClr val="accent1"/>
                </a:solidFill>
                <a:latin typeface="Abril Fatface"/>
                <a:ea typeface="Abril Fatface"/>
                <a:cs typeface="Abril Fatface"/>
                <a:sym typeface="Abril Fatface"/>
              </a:rPr>
              <a:t>REDUCCIÓN DE VARIABLES</a:t>
            </a:r>
            <a:endParaRPr b="0" i="0" sz="1400" u="none" cap="none" strike="noStrike">
              <a:solidFill>
                <a:schemeClr val="accent1"/>
              </a:solidFill>
              <a:latin typeface="Abril Fatface"/>
              <a:ea typeface="Abril Fatface"/>
              <a:cs typeface="Abril Fatface"/>
              <a:sym typeface="Abril Fatface"/>
            </a:endParaRPr>
          </a:p>
        </p:txBody>
      </p:sp>
      <p:sp>
        <p:nvSpPr>
          <p:cNvPr id="94" name="Google Shape;94;p2"/>
          <p:cNvSpPr txBox="1"/>
          <p:nvPr/>
        </p:nvSpPr>
        <p:spPr>
          <a:xfrm>
            <a:off x="1574432" y="4552025"/>
            <a:ext cx="2155800" cy="27742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000"/>
              <a:buFont typeface="Oxygen Light"/>
              <a:buNone/>
            </a:pPr>
            <a:r>
              <a:rPr b="0" i="0" lang="es-ES" sz="1000" u="none" cap="none" strike="noStrike">
                <a:solidFill>
                  <a:schemeClr val="dk1"/>
                </a:solidFill>
                <a:latin typeface="Oxygen Light"/>
                <a:ea typeface="Oxygen Light"/>
                <a:cs typeface="Oxygen Light"/>
                <a:sym typeface="Oxygen Light"/>
              </a:rPr>
              <a:t>Slide 23</a:t>
            </a:r>
            <a:endParaRPr/>
          </a:p>
        </p:txBody>
      </p:sp>
      <p:sp>
        <p:nvSpPr>
          <p:cNvPr id="95" name="Google Shape;95;p2"/>
          <p:cNvSpPr txBox="1"/>
          <p:nvPr/>
        </p:nvSpPr>
        <p:spPr>
          <a:xfrm>
            <a:off x="4311332" y="3630075"/>
            <a:ext cx="993600" cy="606300"/>
          </a:xfrm>
          <a:prstGeom prst="rect">
            <a:avLst/>
          </a:prstGeom>
          <a:noFill/>
          <a:ln>
            <a:noFill/>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3000"/>
              <a:buFont typeface="Abril Fatface"/>
              <a:buNone/>
            </a:pPr>
            <a:r>
              <a:rPr b="0" i="0" lang="es-ES" sz="3000" u="none" cap="none" strike="noStrike">
                <a:solidFill>
                  <a:schemeClr val="accent1"/>
                </a:solidFill>
                <a:latin typeface="Abril Fatface"/>
                <a:ea typeface="Abril Fatface"/>
                <a:cs typeface="Abril Fatface"/>
                <a:sym typeface="Abril Fatface"/>
              </a:rPr>
              <a:t>06</a:t>
            </a:r>
            <a:endParaRPr/>
          </a:p>
        </p:txBody>
      </p:sp>
      <p:sp>
        <p:nvSpPr>
          <p:cNvPr id="96" name="Google Shape;96;p2"/>
          <p:cNvSpPr txBox="1"/>
          <p:nvPr/>
        </p:nvSpPr>
        <p:spPr>
          <a:xfrm>
            <a:off x="3753482" y="4093200"/>
            <a:ext cx="2109300" cy="60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1400"/>
              <a:buFont typeface="Abril Fatface"/>
              <a:buNone/>
            </a:pPr>
            <a:r>
              <a:rPr b="0" i="0" lang="es-ES" sz="1400" u="none" cap="none" strike="noStrike">
                <a:solidFill>
                  <a:schemeClr val="accent1"/>
                </a:solidFill>
                <a:latin typeface="Abril Fatface"/>
                <a:ea typeface="Abril Fatface"/>
                <a:cs typeface="Abril Fatface"/>
                <a:sym typeface="Abril Fatface"/>
              </a:rPr>
              <a:t>ANÁLISIS EXPLORATORIO</a:t>
            </a:r>
            <a:endParaRPr b="0" i="0" sz="1400" u="none" cap="none" strike="noStrike">
              <a:solidFill>
                <a:schemeClr val="accent1"/>
              </a:solidFill>
              <a:latin typeface="Abril Fatface"/>
              <a:ea typeface="Abril Fatface"/>
              <a:cs typeface="Abril Fatface"/>
              <a:sym typeface="Abril Fatface"/>
            </a:endParaRPr>
          </a:p>
        </p:txBody>
      </p:sp>
      <p:sp>
        <p:nvSpPr>
          <p:cNvPr id="97" name="Google Shape;97;p2"/>
          <p:cNvSpPr txBox="1"/>
          <p:nvPr/>
        </p:nvSpPr>
        <p:spPr>
          <a:xfrm>
            <a:off x="3730232" y="4554925"/>
            <a:ext cx="2155800" cy="277425"/>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Oxygen Light"/>
                <a:ea typeface="Oxygen Light"/>
                <a:cs typeface="Oxygen Light"/>
                <a:sym typeface="Oxygen Light"/>
              </a:rPr>
              <a:t>Slide 24</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0"/>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541" name="Google Shape;541;p20"/>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542" name="Google Shape;542;p20"/>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543" name="Google Shape;543;p20"/>
          <p:cNvSpPr txBox="1"/>
          <p:nvPr/>
        </p:nvSpPr>
        <p:spPr>
          <a:xfrm>
            <a:off x="1101609" y="1485304"/>
            <a:ext cx="3317432"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En los últimos 5 años, </a:t>
            </a:r>
            <a:r>
              <a:rPr b="1" i="0" lang="es-ES" sz="1000" u="none" cap="none" strike="noStrike">
                <a:solidFill>
                  <a:srgbClr val="3B6754"/>
                </a:solidFill>
                <a:latin typeface="Oxygen Light"/>
                <a:ea typeface="Oxygen Light"/>
                <a:cs typeface="Oxygen Light"/>
                <a:sym typeface="Oxygen Light"/>
              </a:rPr>
              <a:t>2019</a:t>
            </a:r>
            <a:r>
              <a:rPr b="1" i="0" lang="es-ES" sz="1000" u="none" cap="none" strike="noStrike">
                <a:solidFill>
                  <a:srgbClr val="5BB460"/>
                </a:solidFill>
                <a:latin typeface="Oxygen Light"/>
                <a:ea typeface="Oxygen Light"/>
                <a:cs typeface="Oxygen Light"/>
                <a:sym typeface="Oxygen Light"/>
              </a:rPr>
              <a:t> </a:t>
            </a:r>
            <a:r>
              <a:rPr b="0" i="0" lang="es-ES" sz="1000" u="none" cap="none" strike="noStrike">
                <a:solidFill>
                  <a:schemeClr val="dk1"/>
                </a:solidFill>
                <a:latin typeface="Oxygen Light"/>
                <a:ea typeface="Oxygen Light"/>
                <a:cs typeface="Oxygen Light"/>
                <a:sym typeface="Oxygen Light"/>
              </a:rPr>
              <a:t>es el año con más reporte de ventas:</a:t>
            </a:r>
            <a:endParaRPr/>
          </a:p>
        </p:txBody>
      </p:sp>
      <p:grpSp>
        <p:nvGrpSpPr>
          <p:cNvPr id="544" name="Google Shape;544;p20"/>
          <p:cNvGrpSpPr/>
          <p:nvPr/>
        </p:nvGrpSpPr>
        <p:grpSpPr>
          <a:xfrm>
            <a:off x="2467721" y="845598"/>
            <a:ext cx="334919" cy="334031"/>
            <a:chOff x="-30735200" y="3910925"/>
            <a:chExt cx="292225" cy="291450"/>
          </a:xfrm>
        </p:grpSpPr>
        <p:sp>
          <p:nvSpPr>
            <p:cNvPr id="545" name="Google Shape;545;p20"/>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0"/>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7" name="Google Shape;547;p20"/>
          <p:cNvGrpSpPr/>
          <p:nvPr/>
        </p:nvGrpSpPr>
        <p:grpSpPr>
          <a:xfrm>
            <a:off x="655616" y="1335133"/>
            <a:ext cx="513999" cy="553998"/>
            <a:chOff x="3128548" y="939750"/>
            <a:chExt cx="642314" cy="712949"/>
          </a:xfrm>
        </p:grpSpPr>
        <p:pic>
          <p:nvPicPr>
            <p:cNvPr id="548" name="Google Shape;548;p20"/>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549" name="Google Shape;549;p20"/>
            <p:cNvSpPr txBox="1"/>
            <p:nvPr/>
          </p:nvSpPr>
          <p:spPr>
            <a:xfrm>
              <a:off x="3224483" y="1227843"/>
              <a:ext cx="365462" cy="277127"/>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9</a:t>
              </a:r>
              <a:endParaRPr b="0" i="0" sz="1300" u="none" cap="none" strike="noStrike">
                <a:solidFill>
                  <a:schemeClr val="lt1"/>
                </a:solidFill>
                <a:latin typeface="Quicksand"/>
                <a:ea typeface="Quicksand"/>
                <a:cs typeface="Quicksand"/>
                <a:sym typeface="Quicksand"/>
              </a:endParaRPr>
            </a:p>
          </p:txBody>
        </p:sp>
      </p:grpSp>
      <p:sp>
        <p:nvSpPr>
          <p:cNvPr id="550" name="Google Shape;550;p20"/>
          <p:cNvSpPr txBox="1"/>
          <p:nvPr/>
        </p:nvSpPr>
        <p:spPr>
          <a:xfrm>
            <a:off x="5391785" y="1998206"/>
            <a:ext cx="2981018"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La estación donde más se venden aguacates es </a:t>
            </a:r>
            <a:r>
              <a:rPr b="1" i="0" lang="es-ES" sz="1000" u="none" cap="none" strike="noStrike">
                <a:solidFill>
                  <a:srgbClr val="3B6754"/>
                </a:solidFill>
                <a:latin typeface="Oxygen Light"/>
                <a:ea typeface="Oxygen Light"/>
                <a:cs typeface="Oxygen Light"/>
                <a:sym typeface="Oxygen Light"/>
              </a:rPr>
              <a:t>primavera: </a:t>
            </a:r>
            <a:r>
              <a:rPr b="0" i="0" lang="es-ES" sz="1000" u="none" cap="none" strike="noStrike">
                <a:solidFill>
                  <a:schemeClr val="dk1"/>
                </a:solidFill>
                <a:latin typeface="Oxygen Light"/>
                <a:ea typeface="Oxygen Light"/>
                <a:cs typeface="Oxygen Light"/>
                <a:sym typeface="Oxygen Light"/>
              </a:rPr>
              <a:t>marzo a mayo </a:t>
            </a:r>
            <a:endParaRPr b="0" i="0" sz="1000" u="none" cap="none" strike="noStrike">
              <a:solidFill>
                <a:schemeClr val="dk1"/>
              </a:solidFill>
              <a:latin typeface="Oxygen Light"/>
              <a:ea typeface="Oxygen Light"/>
              <a:cs typeface="Oxygen Light"/>
              <a:sym typeface="Oxygen Light"/>
            </a:endParaRPr>
          </a:p>
        </p:txBody>
      </p:sp>
      <p:grpSp>
        <p:nvGrpSpPr>
          <p:cNvPr id="551" name="Google Shape;551;p20"/>
          <p:cNvGrpSpPr/>
          <p:nvPr/>
        </p:nvGrpSpPr>
        <p:grpSpPr>
          <a:xfrm>
            <a:off x="4945792" y="1848035"/>
            <a:ext cx="513999" cy="553998"/>
            <a:chOff x="3128548" y="939750"/>
            <a:chExt cx="642314" cy="712949"/>
          </a:xfrm>
        </p:grpSpPr>
        <p:pic>
          <p:nvPicPr>
            <p:cNvPr id="552" name="Google Shape;552;p20"/>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553" name="Google Shape;553;p20"/>
            <p:cNvSpPr txBox="1"/>
            <p:nvPr/>
          </p:nvSpPr>
          <p:spPr>
            <a:xfrm>
              <a:off x="3192712" y="1238078"/>
              <a:ext cx="439441" cy="2748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10</a:t>
              </a:r>
              <a:endParaRPr b="0" i="0" sz="1300" u="none" cap="none" strike="noStrike">
                <a:solidFill>
                  <a:schemeClr val="lt1"/>
                </a:solidFill>
                <a:latin typeface="Quicksand"/>
                <a:ea typeface="Quicksand"/>
                <a:cs typeface="Quicksand"/>
                <a:sym typeface="Quicksand"/>
              </a:endParaRPr>
            </a:p>
          </p:txBody>
        </p:sp>
      </p:grpSp>
      <p:pic>
        <p:nvPicPr>
          <p:cNvPr id="554" name="Google Shape;554;p20"/>
          <p:cNvPicPr preferRelativeResize="0"/>
          <p:nvPr/>
        </p:nvPicPr>
        <p:blipFill rotWithShape="1">
          <a:blip r:embed="rId4">
            <a:alphaModFix/>
          </a:blip>
          <a:srcRect b="0" l="0" r="0" t="0"/>
          <a:stretch/>
        </p:blipFill>
        <p:spPr>
          <a:xfrm>
            <a:off x="1021066" y="2025422"/>
            <a:ext cx="3269684" cy="1802442"/>
          </a:xfrm>
          <a:prstGeom prst="rect">
            <a:avLst/>
          </a:prstGeom>
          <a:noFill/>
          <a:ln>
            <a:noFill/>
          </a:ln>
        </p:spPr>
      </p:pic>
      <p:pic>
        <p:nvPicPr>
          <p:cNvPr id="555" name="Google Shape;555;p20"/>
          <p:cNvPicPr preferRelativeResize="0"/>
          <p:nvPr/>
        </p:nvPicPr>
        <p:blipFill rotWithShape="1">
          <a:blip r:embed="rId5">
            <a:alphaModFix/>
          </a:blip>
          <a:srcRect b="0" l="0" r="0" t="0"/>
          <a:stretch/>
        </p:blipFill>
        <p:spPr>
          <a:xfrm>
            <a:off x="5172965" y="2522492"/>
            <a:ext cx="3323536" cy="1847399"/>
          </a:xfrm>
          <a:prstGeom prst="rect">
            <a:avLst/>
          </a:prstGeom>
          <a:noFill/>
          <a:ln>
            <a:noFill/>
          </a:ln>
        </p:spPr>
      </p:pic>
      <p:pic>
        <p:nvPicPr>
          <p:cNvPr id="556" name="Google Shape;556;p20"/>
          <p:cNvPicPr preferRelativeResize="0"/>
          <p:nvPr/>
        </p:nvPicPr>
        <p:blipFill rotWithShape="1">
          <a:blip r:embed="rId6">
            <a:alphaModFix/>
          </a:blip>
          <a:srcRect b="0" l="0" r="0" t="0"/>
          <a:stretch/>
        </p:blipFill>
        <p:spPr>
          <a:xfrm flipH="1">
            <a:off x="6090787" y="4542246"/>
            <a:ext cx="536213" cy="605883"/>
          </a:xfrm>
          <a:prstGeom prst="rect">
            <a:avLst/>
          </a:prstGeom>
          <a:noFill/>
          <a:ln>
            <a:noFill/>
          </a:ln>
        </p:spPr>
      </p:pic>
      <p:pic>
        <p:nvPicPr>
          <p:cNvPr id="557" name="Google Shape;557;p20"/>
          <p:cNvPicPr preferRelativeResize="0"/>
          <p:nvPr/>
        </p:nvPicPr>
        <p:blipFill rotWithShape="1">
          <a:blip r:embed="rId7">
            <a:alphaModFix/>
          </a:blip>
          <a:srcRect b="0" l="0" r="0" t="0"/>
          <a:stretch/>
        </p:blipFill>
        <p:spPr>
          <a:xfrm flipH="1">
            <a:off x="5368810" y="4659802"/>
            <a:ext cx="489802" cy="488327"/>
          </a:xfrm>
          <a:prstGeom prst="rect">
            <a:avLst/>
          </a:prstGeom>
          <a:noFill/>
          <a:ln>
            <a:noFill/>
          </a:ln>
        </p:spPr>
      </p:pic>
      <p:pic>
        <p:nvPicPr>
          <p:cNvPr id="558" name="Google Shape;558;p20"/>
          <p:cNvPicPr preferRelativeResize="0"/>
          <p:nvPr/>
        </p:nvPicPr>
        <p:blipFill rotWithShape="1">
          <a:blip r:embed="rId8">
            <a:alphaModFix/>
          </a:blip>
          <a:srcRect b="0" l="0" r="0" t="0"/>
          <a:stretch/>
        </p:blipFill>
        <p:spPr>
          <a:xfrm flipH="1">
            <a:off x="5811036" y="4633815"/>
            <a:ext cx="402277" cy="578541"/>
          </a:xfrm>
          <a:prstGeom prst="rect">
            <a:avLst/>
          </a:prstGeom>
          <a:noFill/>
          <a:ln>
            <a:noFill/>
          </a:ln>
        </p:spPr>
      </p:pic>
      <p:pic>
        <p:nvPicPr>
          <p:cNvPr id="559" name="Google Shape;559;p20"/>
          <p:cNvPicPr preferRelativeResize="0"/>
          <p:nvPr/>
        </p:nvPicPr>
        <p:blipFill rotWithShape="1">
          <a:blip r:embed="rId9">
            <a:alphaModFix/>
          </a:blip>
          <a:srcRect b="0" l="0" r="0" t="0"/>
          <a:stretch/>
        </p:blipFill>
        <p:spPr>
          <a:xfrm flipH="1">
            <a:off x="7410491" y="4701592"/>
            <a:ext cx="517049" cy="510764"/>
          </a:xfrm>
          <a:prstGeom prst="rect">
            <a:avLst/>
          </a:prstGeom>
          <a:noFill/>
          <a:ln>
            <a:noFill/>
          </a:ln>
        </p:spPr>
      </p:pic>
      <p:pic>
        <p:nvPicPr>
          <p:cNvPr id="560" name="Google Shape;560;p20"/>
          <p:cNvPicPr preferRelativeResize="0"/>
          <p:nvPr/>
        </p:nvPicPr>
        <p:blipFill rotWithShape="1">
          <a:blip r:embed="rId10">
            <a:alphaModFix/>
          </a:blip>
          <a:srcRect b="0" l="0" r="0" t="0"/>
          <a:stretch/>
        </p:blipFill>
        <p:spPr>
          <a:xfrm flipH="1">
            <a:off x="7799661" y="4577754"/>
            <a:ext cx="689084" cy="758441"/>
          </a:xfrm>
          <a:prstGeom prst="rect">
            <a:avLst/>
          </a:prstGeom>
          <a:noFill/>
          <a:ln>
            <a:noFill/>
          </a:ln>
        </p:spPr>
      </p:pic>
      <p:pic>
        <p:nvPicPr>
          <p:cNvPr id="561" name="Google Shape;561;p20"/>
          <p:cNvPicPr preferRelativeResize="0"/>
          <p:nvPr/>
        </p:nvPicPr>
        <p:blipFill rotWithShape="1">
          <a:blip r:embed="rId11">
            <a:alphaModFix/>
          </a:blip>
          <a:srcRect b="0" l="0" r="0" t="0"/>
          <a:stretch/>
        </p:blipFill>
        <p:spPr>
          <a:xfrm flipH="1">
            <a:off x="6450533" y="4461253"/>
            <a:ext cx="855159" cy="804981"/>
          </a:xfrm>
          <a:prstGeom prst="rect">
            <a:avLst/>
          </a:prstGeom>
          <a:noFill/>
          <a:ln>
            <a:noFill/>
          </a:ln>
        </p:spPr>
      </p:pic>
      <p:pic>
        <p:nvPicPr>
          <p:cNvPr id="562" name="Google Shape;562;p20"/>
          <p:cNvPicPr preferRelativeResize="0"/>
          <p:nvPr/>
        </p:nvPicPr>
        <p:blipFill rotWithShape="1">
          <a:blip r:embed="rId12">
            <a:alphaModFix/>
          </a:blip>
          <a:srcRect b="0" l="0" r="0" t="0"/>
          <a:stretch/>
        </p:blipFill>
        <p:spPr>
          <a:xfrm flipH="1">
            <a:off x="7065358" y="4674028"/>
            <a:ext cx="359812" cy="5383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1"/>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568" name="Google Shape;568;p21"/>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569" name="Google Shape;569;p21"/>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570" name="Google Shape;570;p21"/>
          <p:cNvSpPr txBox="1"/>
          <p:nvPr/>
        </p:nvSpPr>
        <p:spPr>
          <a:xfrm>
            <a:off x="1101609" y="1485304"/>
            <a:ext cx="3317432"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A nivel mensual, podemos observar que </a:t>
            </a:r>
            <a:r>
              <a:rPr b="1" i="0" lang="es-ES" sz="1000" u="none" cap="none" strike="noStrike">
                <a:solidFill>
                  <a:srgbClr val="3B6754"/>
                </a:solidFill>
                <a:latin typeface="Oxygen Light"/>
                <a:ea typeface="Oxygen Light"/>
                <a:cs typeface="Oxygen Light"/>
                <a:sym typeface="Oxygen Light"/>
              </a:rPr>
              <a:t>mayo </a:t>
            </a:r>
            <a:r>
              <a:rPr b="0" i="0" lang="es-ES" sz="1000" u="none" cap="none" strike="noStrike">
                <a:solidFill>
                  <a:schemeClr val="dk1"/>
                </a:solidFill>
                <a:latin typeface="Oxygen Light"/>
                <a:ea typeface="Oxygen Light"/>
                <a:cs typeface="Oxygen Light"/>
                <a:sym typeface="Oxygen Light"/>
              </a:rPr>
              <a:t>es el mes con más ventas mientras que </a:t>
            </a:r>
            <a:r>
              <a:rPr b="1" i="0" lang="es-ES" sz="1000" u="none" cap="none" strike="noStrike">
                <a:solidFill>
                  <a:srgbClr val="3B6754"/>
                </a:solidFill>
                <a:latin typeface="Oxygen Light"/>
                <a:ea typeface="Oxygen Light"/>
                <a:cs typeface="Oxygen Light"/>
                <a:sym typeface="Oxygen Light"/>
              </a:rPr>
              <a:t>diciembre</a:t>
            </a:r>
            <a:r>
              <a:rPr b="0" i="0" lang="es-ES" sz="1000" u="none" cap="none" strike="noStrike">
                <a:solidFill>
                  <a:schemeClr val="dk1"/>
                </a:solidFill>
                <a:latin typeface="Oxygen Light"/>
                <a:ea typeface="Oxygen Light"/>
                <a:cs typeface="Oxygen Light"/>
                <a:sym typeface="Oxygen Light"/>
              </a:rPr>
              <a:t> es el mes donde menos se compran aguacates Hass.</a:t>
            </a:r>
            <a:endParaRPr/>
          </a:p>
        </p:txBody>
      </p:sp>
      <p:grpSp>
        <p:nvGrpSpPr>
          <p:cNvPr id="571" name="Google Shape;571;p21"/>
          <p:cNvGrpSpPr/>
          <p:nvPr/>
        </p:nvGrpSpPr>
        <p:grpSpPr>
          <a:xfrm>
            <a:off x="2467721" y="845598"/>
            <a:ext cx="334919" cy="334031"/>
            <a:chOff x="-30735200" y="3910925"/>
            <a:chExt cx="292225" cy="291450"/>
          </a:xfrm>
        </p:grpSpPr>
        <p:sp>
          <p:nvSpPr>
            <p:cNvPr id="572" name="Google Shape;572;p21"/>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1"/>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4" name="Google Shape;574;p21"/>
          <p:cNvGrpSpPr/>
          <p:nvPr/>
        </p:nvGrpSpPr>
        <p:grpSpPr>
          <a:xfrm>
            <a:off x="668816" y="1446608"/>
            <a:ext cx="513999" cy="553998"/>
            <a:chOff x="3128548" y="939750"/>
            <a:chExt cx="642314" cy="712949"/>
          </a:xfrm>
        </p:grpSpPr>
        <p:pic>
          <p:nvPicPr>
            <p:cNvPr id="575" name="Google Shape;575;p21"/>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576" name="Google Shape;576;p21"/>
            <p:cNvSpPr txBox="1"/>
            <p:nvPr/>
          </p:nvSpPr>
          <p:spPr>
            <a:xfrm>
              <a:off x="3192712" y="1238078"/>
              <a:ext cx="439441" cy="2748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11</a:t>
              </a:r>
              <a:endParaRPr b="0" i="0" sz="1300" u="none" cap="none" strike="noStrike">
                <a:solidFill>
                  <a:schemeClr val="lt1"/>
                </a:solidFill>
                <a:latin typeface="Quicksand"/>
                <a:ea typeface="Quicksand"/>
                <a:cs typeface="Quicksand"/>
                <a:sym typeface="Quicksand"/>
              </a:endParaRPr>
            </a:p>
          </p:txBody>
        </p:sp>
      </p:grpSp>
      <p:pic>
        <p:nvPicPr>
          <p:cNvPr id="577" name="Google Shape;577;p21"/>
          <p:cNvPicPr preferRelativeResize="0"/>
          <p:nvPr/>
        </p:nvPicPr>
        <p:blipFill rotWithShape="1">
          <a:blip r:embed="rId4">
            <a:alphaModFix/>
          </a:blip>
          <a:srcRect b="0" l="0" r="0" t="0"/>
          <a:stretch/>
        </p:blipFill>
        <p:spPr>
          <a:xfrm>
            <a:off x="4655139" y="1119144"/>
            <a:ext cx="3136312" cy="1688146"/>
          </a:xfrm>
          <a:prstGeom prst="rect">
            <a:avLst/>
          </a:prstGeom>
          <a:noFill/>
          <a:ln>
            <a:noFill/>
          </a:ln>
        </p:spPr>
      </p:pic>
      <p:pic>
        <p:nvPicPr>
          <p:cNvPr id="578" name="Google Shape;578;p21"/>
          <p:cNvPicPr preferRelativeResize="0"/>
          <p:nvPr/>
        </p:nvPicPr>
        <p:blipFill rotWithShape="1">
          <a:blip r:embed="rId5">
            <a:alphaModFix/>
          </a:blip>
          <a:srcRect b="0" l="0" r="0" t="0"/>
          <a:stretch/>
        </p:blipFill>
        <p:spPr>
          <a:xfrm>
            <a:off x="4655139" y="3109704"/>
            <a:ext cx="3136312" cy="1694794"/>
          </a:xfrm>
          <a:prstGeom prst="rect">
            <a:avLst/>
          </a:prstGeom>
          <a:noFill/>
          <a:ln>
            <a:noFill/>
          </a:ln>
        </p:spPr>
      </p:pic>
      <p:sp>
        <p:nvSpPr>
          <p:cNvPr id="579" name="Google Shape;579;p21"/>
          <p:cNvSpPr txBox="1"/>
          <p:nvPr/>
        </p:nvSpPr>
        <p:spPr>
          <a:xfrm>
            <a:off x="1123162" y="3366037"/>
            <a:ext cx="3317432" cy="40011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En cuanto a ASP, en promedio observamos que </a:t>
            </a:r>
            <a:r>
              <a:rPr b="1" i="0" lang="es-ES" sz="1000" u="none" cap="none" strike="noStrike">
                <a:solidFill>
                  <a:srgbClr val="3B6754"/>
                </a:solidFill>
                <a:latin typeface="Oxygen Light"/>
                <a:ea typeface="Oxygen Light"/>
                <a:cs typeface="Oxygen Light"/>
                <a:sym typeface="Oxygen Light"/>
              </a:rPr>
              <a:t>septiembre </a:t>
            </a:r>
            <a:r>
              <a:rPr b="0" i="0" lang="es-ES" sz="1000" u="none" cap="none" strike="noStrike">
                <a:solidFill>
                  <a:schemeClr val="dk1"/>
                </a:solidFill>
                <a:latin typeface="Oxygen Light"/>
                <a:ea typeface="Oxygen Light"/>
                <a:cs typeface="Oxygen Light"/>
                <a:sym typeface="Oxygen Light"/>
              </a:rPr>
              <a:t>es el mes más costoso de los aguacates. </a:t>
            </a:r>
            <a:endParaRPr b="1" i="0" sz="1000" u="none" cap="none" strike="noStrike">
              <a:solidFill>
                <a:srgbClr val="3B6754"/>
              </a:solidFill>
              <a:latin typeface="Oxygen Light"/>
              <a:ea typeface="Oxygen Light"/>
              <a:cs typeface="Oxygen Light"/>
              <a:sym typeface="Oxygen Light"/>
            </a:endParaRPr>
          </a:p>
        </p:txBody>
      </p:sp>
      <p:grpSp>
        <p:nvGrpSpPr>
          <p:cNvPr id="580" name="Google Shape;580;p21"/>
          <p:cNvGrpSpPr/>
          <p:nvPr/>
        </p:nvGrpSpPr>
        <p:grpSpPr>
          <a:xfrm>
            <a:off x="668816" y="3212149"/>
            <a:ext cx="513999" cy="553998"/>
            <a:chOff x="3128548" y="939750"/>
            <a:chExt cx="642314" cy="712949"/>
          </a:xfrm>
        </p:grpSpPr>
        <p:pic>
          <p:nvPicPr>
            <p:cNvPr id="581" name="Google Shape;581;p21"/>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582" name="Google Shape;582;p21"/>
            <p:cNvSpPr txBox="1"/>
            <p:nvPr/>
          </p:nvSpPr>
          <p:spPr>
            <a:xfrm>
              <a:off x="3192712" y="1238078"/>
              <a:ext cx="439441" cy="2748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12</a:t>
              </a:r>
              <a:endParaRPr b="0" i="0" sz="1300" u="none" cap="none" strike="noStrike">
                <a:solidFill>
                  <a:schemeClr val="lt1"/>
                </a:solidFill>
                <a:latin typeface="Quicksand"/>
                <a:ea typeface="Quicksand"/>
                <a:cs typeface="Quicksand"/>
                <a:sym typeface="Quicksand"/>
              </a:endParaRPr>
            </a:p>
          </p:txBody>
        </p:sp>
      </p:grpSp>
      <p:grpSp>
        <p:nvGrpSpPr>
          <p:cNvPr id="583" name="Google Shape;583;p21"/>
          <p:cNvGrpSpPr/>
          <p:nvPr/>
        </p:nvGrpSpPr>
        <p:grpSpPr>
          <a:xfrm>
            <a:off x="2484288" y="3792134"/>
            <a:ext cx="301785" cy="329934"/>
            <a:chOff x="1687350" y="3618725"/>
            <a:chExt cx="270175" cy="295375"/>
          </a:xfrm>
        </p:grpSpPr>
        <p:sp>
          <p:nvSpPr>
            <p:cNvPr id="584" name="Google Shape;584;p2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2"/>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ANÁLISIS EXPLORATORIO</a:t>
            </a:r>
            <a:endParaRPr/>
          </a:p>
        </p:txBody>
      </p:sp>
      <p:cxnSp>
        <p:nvCxnSpPr>
          <p:cNvPr id="592" name="Google Shape;592;p22"/>
          <p:cNvCxnSpPr/>
          <p:nvPr/>
        </p:nvCxnSpPr>
        <p:spPr>
          <a:xfrm>
            <a:off x="4766982" y="695425"/>
            <a:ext cx="4394465" cy="0"/>
          </a:xfrm>
          <a:prstGeom prst="straightConnector1">
            <a:avLst/>
          </a:prstGeom>
          <a:noFill/>
          <a:ln cap="flat" cmpd="sng" w="76200">
            <a:solidFill>
              <a:schemeClr val="accent1"/>
            </a:solidFill>
            <a:prstDash val="solid"/>
            <a:round/>
            <a:headEnd len="sm" w="sm" type="none"/>
            <a:tailEnd len="sm" w="sm" type="none"/>
          </a:ln>
        </p:spPr>
      </p:cxnSp>
      <p:sp>
        <p:nvSpPr>
          <p:cNvPr id="593" name="Google Shape;593;p22"/>
          <p:cNvSpPr txBox="1"/>
          <p:nvPr/>
        </p:nvSpPr>
        <p:spPr>
          <a:xfrm>
            <a:off x="615225" y="767716"/>
            <a:ext cx="2638500" cy="452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s-ES" sz="1800" u="none" cap="none" strike="noStrike">
                <a:solidFill>
                  <a:schemeClr val="dk1"/>
                </a:solidFill>
                <a:latin typeface="Quicksand"/>
                <a:ea typeface="Quicksand"/>
                <a:cs typeface="Quicksand"/>
                <a:sym typeface="Quicksand"/>
              </a:rPr>
              <a:t>¿SABÍAS </a:t>
            </a:r>
            <a:r>
              <a:rPr b="0" i="0" lang="es-ES" sz="1800" u="none" cap="none" strike="noStrike">
                <a:solidFill>
                  <a:schemeClr val="dk1"/>
                </a:solidFill>
                <a:latin typeface="Quicksand"/>
                <a:ea typeface="Quicksand"/>
                <a:cs typeface="Quicksand"/>
                <a:sym typeface="Quicksand"/>
              </a:rPr>
              <a:t>QUE…?</a:t>
            </a:r>
            <a:endParaRPr b="0" i="0" sz="1800" u="none" cap="none" strike="noStrike">
              <a:solidFill>
                <a:schemeClr val="dk1"/>
              </a:solidFill>
              <a:latin typeface="Quicksand"/>
              <a:ea typeface="Quicksand"/>
              <a:cs typeface="Quicksand"/>
              <a:sym typeface="Quicksand"/>
            </a:endParaRPr>
          </a:p>
        </p:txBody>
      </p:sp>
      <p:sp>
        <p:nvSpPr>
          <p:cNvPr id="594" name="Google Shape;594;p22"/>
          <p:cNvSpPr txBox="1"/>
          <p:nvPr/>
        </p:nvSpPr>
        <p:spPr>
          <a:xfrm>
            <a:off x="1101609" y="1485304"/>
            <a:ext cx="3317432" cy="2462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En Mayo, la semanas con más ventas </a:t>
            </a:r>
            <a:endParaRPr/>
          </a:p>
        </p:txBody>
      </p:sp>
      <p:grpSp>
        <p:nvGrpSpPr>
          <p:cNvPr id="595" name="Google Shape;595;p22"/>
          <p:cNvGrpSpPr/>
          <p:nvPr/>
        </p:nvGrpSpPr>
        <p:grpSpPr>
          <a:xfrm>
            <a:off x="2467721" y="845598"/>
            <a:ext cx="334919" cy="334031"/>
            <a:chOff x="-30735200" y="3910925"/>
            <a:chExt cx="292225" cy="291450"/>
          </a:xfrm>
        </p:grpSpPr>
        <p:sp>
          <p:nvSpPr>
            <p:cNvPr id="596" name="Google Shape;596;p2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B995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8" name="Google Shape;598;p22"/>
          <p:cNvGrpSpPr/>
          <p:nvPr/>
        </p:nvGrpSpPr>
        <p:grpSpPr>
          <a:xfrm>
            <a:off x="668816" y="1446608"/>
            <a:ext cx="513999" cy="553998"/>
            <a:chOff x="3128548" y="939750"/>
            <a:chExt cx="642314" cy="712949"/>
          </a:xfrm>
        </p:grpSpPr>
        <p:pic>
          <p:nvPicPr>
            <p:cNvPr id="599" name="Google Shape;599;p22"/>
            <p:cNvPicPr preferRelativeResize="0"/>
            <p:nvPr/>
          </p:nvPicPr>
          <p:blipFill rotWithShape="1">
            <a:blip r:embed="rId3">
              <a:alphaModFix/>
            </a:blip>
            <a:srcRect b="0" l="0" r="0" t="0"/>
            <a:stretch/>
          </p:blipFill>
          <p:spPr>
            <a:xfrm>
              <a:off x="3128548" y="939750"/>
              <a:ext cx="642314" cy="712949"/>
            </a:xfrm>
            <a:prstGeom prst="rect">
              <a:avLst/>
            </a:prstGeom>
            <a:noFill/>
            <a:ln>
              <a:noFill/>
            </a:ln>
          </p:spPr>
        </p:pic>
        <p:sp>
          <p:nvSpPr>
            <p:cNvPr id="600" name="Google Shape;600;p22"/>
            <p:cNvSpPr txBox="1"/>
            <p:nvPr/>
          </p:nvSpPr>
          <p:spPr>
            <a:xfrm>
              <a:off x="3192712" y="1238078"/>
              <a:ext cx="439441" cy="27482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s-ES" sz="1300" u="none" cap="none" strike="noStrike">
                  <a:solidFill>
                    <a:schemeClr val="lt1"/>
                  </a:solidFill>
                  <a:latin typeface="Quicksand"/>
                  <a:ea typeface="Quicksand"/>
                  <a:cs typeface="Quicksand"/>
                  <a:sym typeface="Quicksand"/>
                </a:rPr>
                <a:t>13</a:t>
              </a:r>
              <a:endParaRPr b="0" i="0" sz="1300" u="none" cap="none" strike="noStrike">
                <a:solidFill>
                  <a:schemeClr val="lt1"/>
                </a:solidFill>
                <a:latin typeface="Quicksand"/>
                <a:ea typeface="Quicksand"/>
                <a:cs typeface="Quicksand"/>
                <a:sym typeface="Quicksand"/>
              </a:endParaRPr>
            </a:p>
          </p:txBody>
        </p:sp>
      </p:grpSp>
      <p:grpSp>
        <p:nvGrpSpPr>
          <p:cNvPr id="601" name="Google Shape;601;p22"/>
          <p:cNvGrpSpPr/>
          <p:nvPr/>
        </p:nvGrpSpPr>
        <p:grpSpPr>
          <a:xfrm>
            <a:off x="819150" y="2123789"/>
            <a:ext cx="4310772" cy="2305326"/>
            <a:chOff x="825500" y="2227098"/>
            <a:chExt cx="4310772" cy="2305326"/>
          </a:xfrm>
        </p:grpSpPr>
        <p:pic>
          <p:nvPicPr>
            <p:cNvPr id="602" name="Google Shape;602;p22"/>
            <p:cNvPicPr preferRelativeResize="0"/>
            <p:nvPr/>
          </p:nvPicPr>
          <p:blipFill rotWithShape="1">
            <a:blip r:embed="rId4">
              <a:alphaModFix/>
            </a:blip>
            <a:srcRect b="0" l="0" r="0" t="0"/>
            <a:stretch/>
          </p:blipFill>
          <p:spPr>
            <a:xfrm>
              <a:off x="825500" y="2227098"/>
              <a:ext cx="4310772" cy="2305326"/>
            </a:xfrm>
            <a:prstGeom prst="rect">
              <a:avLst/>
            </a:prstGeom>
            <a:noFill/>
            <a:ln>
              <a:noFill/>
            </a:ln>
          </p:spPr>
        </p:pic>
        <p:sp>
          <p:nvSpPr>
            <p:cNvPr id="603" name="Google Shape;603;p22"/>
            <p:cNvSpPr/>
            <p:nvPr/>
          </p:nvSpPr>
          <p:spPr>
            <a:xfrm>
              <a:off x="1651000" y="2641600"/>
              <a:ext cx="311150" cy="1734184"/>
            </a:xfrm>
            <a:prstGeom prst="roundRect">
              <a:avLst>
                <a:gd fmla="val 16667" name="adj"/>
              </a:avLst>
            </a:pr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accent1"/>
                </a:solidFill>
                <a:latin typeface="Arial"/>
                <a:ea typeface="Arial"/>
                <a:cs typeface="Arial"/>
                <a:sym typeface="Arial"/>
              </a:endParaRPr>
            </a:p>
          </p:txBody>
        </p:sp>
      </p:grpSp>
      <p:sp>
        <p:nvSpPr>
          <p:cNvPr id="604" name="Google Shape;604;p22"/>
          <p:cNvSpPr txBox="1"/>
          <p:nvPr/>
        </p:nvSpPr>
        <p:spPr>
          <a:xfrm>
            <a:off x="5506664" y="1367287"/>
            <a:ext cx="2818185"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400" u="none" cap="none" strike="noStrike">
                <a:solidFill>
                  <a:srgbClr val="7A5B3D"/>
                </a:solidFill>
                <a:latin typeface="Arial"/>
                <a:ea typeface="Arial"/>
                <a:cs typeface="Arial"/>
                <a:sym typeface="Arial"/>
              </a:rPr>
              <a:t>“</a:t>
            </a:r>
            <a:r>
              <a:rPr b="0" i="1" lang="es-ES" sz="1000" u="none" cap="none" strike="noStrike">
                <a:solidFill>
                  <a:srgbClr val="7A5B3D"/>
                </a:solidFill>
                <a:latin typeface="Oxygen Light"/>
                <a:ea typeface="Oxygen Light"/>
                <a:cs typeface="Oxygen Light"/>
                <a:sym typeface="Oxygen Light"/>
              </a:rPr>
              <a:t>El 5 de mayo ha sido usado como una celebración cultural para reconocer a los mexicanos y latinos en Estados Unidos, su cultura y aportes a la diversidad americana, celebración que se ha vuelto más importante que la Independencia de México en ese país.”* </a:t>
            </a:r>
            <a:endParaRPr b="0" i="1" sz="1000" u="none" cap="none" strike="noStrike">
              <a:solidFill>
                <a:srgbClr val="7A5B3D"/>
              </a:solidFill>
              <a:latin typeface="Oxygen Light"/>
              <a:ea typeface="Oxygen Light"/>
              <a:cs typeface="Oxygen Light"/>
              <a:sym typeface="Oxygen Light"/>
            </a:endParaRPr>
          </a:p>
        </p:txBody>
      </p:sp>
      <p:sp>
        <p:nvSpPr>
          <p:cNvPr id="605" name="Google Shape;605;p22"/>
          <p:cNvSpPr txBox="1"/>
          <p:nvPr/>
        </p:nvSpPr>
        <p:spPr>
          <a:xfrm>
            <a:off x="0" y="4943445"/>
            <a:ext cx="4603750" cy="2000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700" u="none" cap="none" strike="noStrike">
                <a:solidFill>
                  <a:schemeClr val="accent2"/>
                </a:solidFill>
                <a:latin typeface="Oxygen Light"/>
                <a:ea typeface="Oxygen Light"/>
                <a:cs typeface="Oxygen Light"/>
                <a:sym typeface="Oxygen Light"/>
              </a:rPr>
              <a:t>* Nota completa en el siguiente </a:t>
            </a:r>
            <a:r>
              <a:rPr b="1" i="0" lang="es-ES" sz="700" u="sng" cap="none" strike="noStrike">
                <a:solidFill>
                  <a:schemeClr val="accent2"/>
                </a:solidFill>
                <a:latin typeface="Oxygen Light"/>
                <a:ea typeface="Oxygen Light"/>
                <a:cs typeface="Oxygen Light"/>
                <a:sym typeface="Oxygen Light"/>
                <a:hlinkClick r:id="rId5">
                  <a:extLst>
                    <a:ext uri="{A12FA001-AC4F-418D-AE19-62706E023703}">
                      <ahyp:hlinkClr val="tx"/>
                    </a:ext>
                  </a:extLst>
                </a:hlinkClick>
              </a:rPr>
              <a:t>link</a:t>
            </a:r>
            <a:endParaRPr b="1" i="0" sz="700" u="none" cap="none" strike="noStrike">
              <a:solidFill>
                <a:schemeClr val="accent2"/>
              </a:solidFill>
              <a:latin typeface="Oxygen Light"/>
              <a:ea typeface="Oxygen Light"/>
              <a:cs typeface="Oxygen Light"/>
              <a:sym typeface="Oxygen Light"/>
            </a:endParaRPr>
          </a:p>
        </p:txBody>
      </p:sp>
      <p:pic>
        <p:nvPicPr>
          <p:cNvPr id="606" name="Google Shape;606;p22"/>
          <p:cNvPicPr preferRelativeResize="0"/>
          <p:nvPr/>
        </p:nvPicPr>
        <p:blipFill rotWithShape="1">
          <a:blip r:embed="rId6">
            <a:alphaModFix/>
          </a:blip>
          <a:srcRect b="0" l="0" r="0" t="0"/>
          <a:stretch/>
        </p:blipFill>
        <p:spPr>
          <a:xfrm>
            <a:off x="5955422" y="2787171"/>
            <a:ext cx="2029915" cy="1485304"/>
          </a:xfrm>
          <a:prstGeom prst="rect">
            <a:avLst/>
          </a:prstGeom>
          <a:noFill/>
          <a:ln>
            <a:noFill/>
          </a:ln>
        </p:spPr>
      </p:pic>
      <p:sp>
        <p:nvSpPr>
          <p:cNvPr id="607" name="Google Shape;607;p22"/>
          <p:cNvSpPr/>
          <p:nvPr/>
        </p:nvSpPr>
        <p:spPr>
          <a:xfrm>
            <a:off x="5375838" y="1423488"/>
            <a:ext cx="3060700" cy="1021017"/>
          </a:xfrm>
          <a:prstGeom prst="bracePair">
            <a:avLst/>
          </a:prstGeom>
          <a:noFill/>
          <a:ln cap="flat" cmpd="sng" w="9525">
            <a:solidFill>
              <a:srgbClr val="A076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cxnSp>
        <p:nvCxnSpPr>
          <p:cNvPr id="612" name="Google Shape;612;p23"/>
          <p:cNvCxnSpPr/>
          <p:nvPr/>
        </p:nvCxnSpPr>
        <p:spPr>
          <a:xfrm>
            <a:off x="4922196" y="695425"/>
            <a:ext cx="4683076" cy="0"/>
          </a:xfrm>
          <a:prstGeom prst="straightConnector1">
            <a:avLst/>
          </a:prstGeom>
          <a:noFill/>
          <a:ln cap="flat" cmpd="sng" w="76200">
            <a:solidFill>
              <a:schemeClr val="accent1"/>
            </a:solidFill>
            <a:prstDash val="solid"/>
            <a:round/>
            <a:headEnd len="sm" w="sm" type="none"/>
            <a:tailEnd len="sm" w="sm" type="none"/>
          </a:ln>
        </p:spPr>
      </p:cxnSp>
      <p:sp>
        <p:nvSpPr>
          <p:cNvPr id="613" name="Google Shape;613;p23"/>
          <p:cNvSpPr/>
          <p:nvPr/>
        </p:nvSpPr>
        <p:spPr>
          <a:xfrm>
            <a:off x="-417846" y="4312596"/>
            <a:ext cx="1176603" cy="1094425"/>
          </a:xfrm>
          <a:prstGeom prst="ellipse">
            <a:avLst/>
          </a:prstGeom>
          <a:solidFill>
            <a:schemeClr val="accent1">
              <a:alpha val="3411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REDUCCIÓN DE VARIABLES</a:t>
            </a:r>
            <a:endParaRPr/>
          </a:p>
        </p:txBody>
      </p:sp>
      <p:pic>
        <p:nvPicPr>
          <p:cNvPr id="615" name="Google Shape;615;p23"/>
          <p:cNvPicPr preferRelativeResize="0"/>
          <p:nvPr/>
        </p:nvPicPr>
        <p:blipFill rotWithShape="1">
          <a:blip r:embed="rId3">
            <a:alphaModFix/>
          </a:blip>
          <a:srcRect b="0" l="0" r="0" t="0"/>
          <a:stretch/>
        </p:blipFill>
        <p:spPr>
          <a:xfrm>
            <a:off x="1002066" y="1810366"/>
            <a:ext cx="5542131" cy="2873525"/>
          </a:xfrm>
          <a:prstGeom prst="rect">
            <a:avLst/>
          </a:prstGeom>
          <a:noFill/>
          <a:ln>
            <a:noFill/>
          </a:ln>
        </p:spPr>
      </p:pic>
      <p:sp>
        <p:nvSpPr>
          <p:cNvPr id="616" name="Google Shape;616;p23"/>
          <p:cNvSpPr/>
          <p:nvPr/>
        </p:nvSpPr>
        <p:spPr>
          <a:xfrm>
            <a:off x="-156822" y="3735421"/>
            <a:ext cx="729783" cy="751058"/>
          </a:xfrm>
          <a:prstGeom prst="ellipse">
            <a:avLst/>
          </a:prstGeom>
          <a:solidFill>
            <a:schemeClr val="accent1">
              <a:alpha val="3411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3"/>
          <p:cNvSpPr/>
          <p:nvPr/>
        </p:nvSpPr>
        <p:spPr>
          <a:xfrm>
            <a:off x="572962" y="4486479"/>
            <a:ext cx="371590" cy="398834"/>
          </a:xfrm>
          <a:prstGeom prst="ellipse">
            <a:avLst/>
          </a:prstGeom>
          <a:solidFill>
            <a:schemeClr val="accent1">
              <a:alpha val="3411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3"/>
          <p:cNvSpPr/>
          <p:nvPr/>
        </p:nvSpPr>
        <p:spPr>
          <a:xfrm>
            <a:off x="432395" y="3630038"/>
            <a:ext cx="233464" cy="210766"/>
          </a:xfrm>
          <a:prstGeom prst="ellipse">
            <a:avLst/>
          </a:prstGeom>
          <a:solidFill>
            <a:schemeClr val="accent1">
              <a:alpha val="34117"/>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3"/>
          <p:cNvSpPr txBox="1"/>
          <p:nvPr/>
        </p:nvSpPr>
        <p:spPr>
          <a:xfrm>
            <a:off x="758756" y="1011871"/>
            <a:ext cx="7952849" cy="55399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1000" u="none" cap="none" strike="noStrike">
                <a:solidFill>
                  <a:schemeClr val="dk1"/>
                </a:solidFill>
                <a:latin typeface="Oxygen Light"/>
                <a:ea typeface="Oxygen Light"/>
                <a:cs typeface="Oxygen Light"/>
                <a:sym typeface="Oxygen Light"/>
              </a:rPr>
              <a:t> Variable objetivo:  </a:t>
            </a:r>
            <a:r>
              <a:rPr b="1" i="0" lang="es-ES" sz="1000" u="none" cap="none" strike="noStrike">
                <a:solidFill>
                  <a:srgbClr val="5BB460"/>
                </a:solidFill>
                <a:latin typeface="Oxygen Light"/>
                <a:ea typeface="Oxygen Light"/>
                <a:cs typeface="Oxygen Light"/>
                <a:sym typeface="Oxygen Light"/>
              </a:rPr>
              <a:t>c_4225 Units </a:t>
            </a:r>
            <a:r>
              <a:rPr b="0" i="0" lang="es-ES" sz="1000" u="none" cap="none" strike="noStrike">
                <a:solidFill>
                  <a:schemeClr val="dk1"/>
                </a:solidFill>
                <a:latin typeface="Oxygen Light"/>
                <a:ea typeface="Oxygen Light"/>
                <a:cs typeface="Oxygen Light"/>
                <a:sym typeface="Oxygen Light"/>
              </a:rPr>
              <a:t>ya que si yo fuera un agricultor o si le diera asesoría a un productor podría ofrecerle estimar la venta del aguacate más vendido, para ahorrarme  la auditoría de ventas de esta clasificación ya que se podría obtener con base en las ventas de los </a:t>
            </a:r>
            <a:r>
              <a:rPr b="1" i="0" lang="es-ES" sz="1000" u="none" cap="none" strike="noStrike">
                <a:solidFill>
                  <a:srgbClr val="5BB460"/>
                </a:solidFill>
                <a:latin typeface="Oxygen Light"/>
                <a:ea typeface="Oxygen Light"/>
                <a:cs typeface="Oxygen Light"/>
                <a:sym typeface="Oxygen Light"/>
              </a:rPr>
              <a:t>c_4046 </a:t>
            </a:r>
            <a:r>
              <a:rPr b="0" i="0" lang="es-ES" sz="1000" u="none" cap="none" strike="noStrike">
                <a:solidFill>
                  <a:schemeClr val="dk1"/>
                </a:solidFill>
                <a:latin typeface="Oxygen Light"/>
                <a:ea typeface="Oxygen Light"/>
                <a:cs typeface="Oxygen Light"/>
                <a:sym typeface="Oxygen Light"/>
              </a:rPr>
              <a:t>y los </a:t>
            </a:r>
            <a:r>
              <a:rPr b="1" i="0" lang="es-ES" sz="1000" u="none" cap="none" strike="noStrike">
                <a:solidFill>
                  <a:srgbClr val="5BB460"/>
                </a:solidFill>
                <a:latin typeface="Oxygen Light"/>
                <a:ea typeface="Oxygen Light"/>
                <a:cs typeface="Oxygen Light"/>
                <a:sym typeface="Oxygen Light"/>
              </a:rPr>
              <a:t>c_4770 . </a:t>
            </a:r>
            <a:endParaRPr b="0" i="0" sz="1000" u="none" cap="none" strike="noStrike">
              <a:solidFill>
                <a:schemeClr val="dk1"/>
              </a:solidFill>
              <a:latin typeface="Oxygen Light"/>
              <a:ea typeface="Oxygen Light"/>
              <a:cs typeface="Oxygen Light"/>
              <a:sym typeface="Oxygen Light"/>
            </a:endParaRPr>
          </a:p>
        </p:txBody>
      </p:sp>
      <p:pic>
        <p:nvPicPr>
          <p:cNvPr id="620" name="Google Shape;620;p23"/>
          <p:cNvPicPr preferRelativeResize="0"/>
          <p:nvPr/>
        </p:nvPicPr>
        <p:blipFill rotWithShape="1">
          <a:blip r:embed="rId4">
            <a:alphaModFix/>
          </a:blip>
          <a:srcRect b="0" l="0" r="0" t="0"/>
          <a:stretch/>
        </p:blipFill>
        <p:spPr>
          <a:xfrm>
            <a:off x="6764809" y="1837802"/>
            <a:ext cx="1868974" cy="1726052"/>
          </a:xfrm>
          <a:prstGeom prst="rect">
            <a:avLst/>
          </a:prstGeom>
          <a:noFill/>
          <a:ln>
            <a:noFill/>
          </a:ln>
        </p:spPr>
      </p:pic>
      <p:sp>
        <p:nvSpPr>
          <p:cNvPr id="621" name="Google Shape;621;p23"/>
          <p:cNvSpPr txBox="1"/>
          <p:nvPr/>
        </p:nvSpPr>
        <p:spPr>
          <a:xfrm>
            <a:off x="6764809" y="3573069"/>
            <a:ext cx="1868974" cy="5078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ES" sz="900" u="none" cap="none" strike="noStrike">
                <a:solidFill>
                  <a:schemeClr val="dk1"/>
                </a:solidFill>
                <a:latin typeface="Oxygen Light"/>
                <a:ea typeface="Oxygen Light"/>
                <a:cs typeface="Oxygen Light"/>
                <a:sym typeface="Oxygen Light"/>
              </a:rPr>
              <a:t>Se elimina c_precio_dólares y c_Total_Units ya que son redundantes</a:t>
            </a:r>
            <a:endParaRPr b="0" i="0" sz="900" u="none" cap="none" strike="noStrike">
              <a:solidFill>
                <a:schemeClr val="dk1"/>
              </a:solidFill>
              <a:latin typeface="Oxygen Light"/>
              <a:ea typeface="Oxygen Light"/>
              <a:cs typeface="Oxygen Light"/>
              <a:sym typeface="Oxygen Light"/>
            </a:endParaRPr>
          </a:p>
        </p:txBody>
      </p:sp>
      <p:sp>
        <p:nvSpPr>
          <p:cNvPr id="622" name="Google Shape;622;p23"/>
          <p:cNvSpPr txBox="1"/>
          <p:nvPr/>
        </p:nvSpPr>
        <p:spPr>
          <a:xfrm>
            <a:off x="6787506" y="1591581"/>
            <a:ext cx="1697174" cy="2462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s-ES" sz="1000" u="none" cap="none" strike="noStrike">
                <a:solidFill>
                  <a:schemeClr val="accent1"/>
                </a:solidFill>
                <a:latin typeface="Oxygen Light"/>
                <a:ea typeface="Oxygen Light"/>
                <a:cs typeface="Oxygen Light"/>
                <a:sym typeface="Oxygen Light"/>
              </a:rPr>
              <a:t>Filtro de alta  correlación</a:t>
            </a:r>
            <a:endParaRPr b="1" i="0" sz="1000" u="none" cap="none" strike="noStrike">
              <a:solidFill>
                <a:schemeClr val="accent1"/>
              </a:solidFill>
              <a:latin typeface="Oxygen Light"/>
              <a:ea typeface="Oxygen Light"/>
              <a:cs typeface="Oxygen Light"/>
              <a:sym typeface="Oxygen Light"/>
            </a:endParaRPr>
          </a:p>
        </p:txBody>
      </p:sp>
      <p:sp>
        <p:nvSpPr>
          <p:cNvPr id="623" name="Google Shape;623;p23"/>
          <p:cNvSpPr txBox="1"/>
          <p:nvPr/>
        </p:nvSpPr>
        <p:spPr>
          <a:xfrm>
            <a:off x="6787506" y="4066375"/>
            <a:ext cx="1697174" cy="24622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s-ES" sz="1000" u="none" cap="none" strike="noStrike">
                <a:solidFill>
                  <a:schemeClr val="accent1"/>
                </a:solidFill>
                <a:latin typeface="Oxygen Light"/>
                <a:ea typeface="Oxygen Light"/>
                <a:cs typeface="Oxygen Light"/>
                <a:sym typeface="Oxygen Light"/>
              </a:rPr>
              <a:t>Correlación con objetivo</a:t>
            </a:r>
            <a:endParaRPr b="1" i="0" sz="1000" u="none" cap="none" strike="noStrike">
              <a:solidFill>
                <a:schemeClr val="accent1"/>
              </a:solidFill>
              <a:latin typeface="Oxygen Light"/>
              <a:ea typeface="Oxygen Light"/>
              <a:cs typeface="Oxygen Light"/>
              <a:sym typeface="Oxygen Light"/>
            </a:endParaRPr>
          </a:p>
        </p:txBody>
      </p:sp>
      <p:pic>
        <p:nvPicPr>
          <p:cNvPr id="624" name="Google Shape;624;p23"/>
          <p:cNvPicPr preferRelativeResize="0"/>
          <p:nvPr/>
        </p:nvPicPr>
        <p:blipFill rotWithShape="1">
          <a:blip r:embed="rId5">
            <a:alphaModFix/>
          </a:blip>
          <a:srcRect b="0" l="0" r="0" t="0"/>
          <a:stretch/>
        </p:blipFill>
        <p:spPr>
          <a:xfrm>
            <a:off x="6787506" y="4312596"/>
            <a:ext cx="1117060" cy="74259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24"/>
          <p:cNvSpPr/>
          <p:nvPr/>
        </p:nvSpPr>
        <p:spPr>
          <a:xfrm>
            <a:off x="1870200" y="1284967"/>
            <a:ext cx="5403600" cy="2573566"/>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4"/>
          <p:cNvSpPr/>
          <p:nvPr/>
        </p:nvSpPr>
        <p:spPr>
          <a:xfrm>
            <a:off x="1157850" y="3211676"/>
            <a:ext cx="1424700" cy="1357649"/>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4"/>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SIGUIENTES PASOS</a:t>
            </a:r>
            <a:endParaRPr/>
          </a:p>
        </p:txBody>
      </p:sp>
      <p:sp>
        <p:nvSpPr>
          <p:cNvPr id="632" name="Google Shape;632;p24"/>
          <p:cNvSpPr txBox="1"/>
          <p:nvPr>
            <p:ph idx="1" type="body"/>
          </p:nvPr>
        </p:nvSpPr>
        <p:spPr>
          <a:xfrm>
            <a:off x="2008600" y="1849687"/>
            <a:ext cx="5126800" cy="1847950"/>
          </a:xfrm>
          <a:prstGeom prst="rect">
            <a:avLst/>
          </a:prstGeom>
          <a:noFill/>
          <a:ln>
            <a:noFill/>
          </a:ln>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SzPts val="1000"/>
              <a:buChar char="●"/>
            </a:pPr>
            <a:r>
              <a:rPr lang="es-ES"/>
              <a:t>Añadir indicador de fechas festivas en USA para darle tratamiento a los futuros análisis y modelos para identificar semanas con producción atípica como Halloween, Thanksgiving, Navidad, Año Nuevo, 5 de mayo entre otros.</a:t>
            </a:r>
            <a:endParaRPr/>
          </a:p>
          <a:p>
            <a:pPr indent="0" lvl="0" marL="165100" rtl="0" algn="l">
              <a:lnSpc>
                <a:spcPct val="150000"/>
              </a:lnSpc>
              <a:spcBef>
                <a:spcPts val="0"/>
              </a:spcBef>
              <a:spcAft>
                <a:spcPts val="0"/>
              </a:spcAft>
              <a:buSzPts val="1000"/>
              <a:buNone/>
            </a:pPr>
            <a:r>
              <a:rPr lang="es-ES" u="sng">
                <a:solidFill>
                  <a:schemeClr val="hlink"/>
                </a:solidFill>
                <a:hlinkClick r:id="rId3"/>
              </a:rPr>
              <a:t>https://hassavocadoboard.com/research/holidays-events/</a:t>
            </a:r>
            <a:r>
              <a:rPr lang="es-ES"/>
              <a:t> </a:t>
            </a:r>
            <a:endParaRPr/>
          </a:p>
          <a:p>
            <a:pPr indent="0" lvl="0" marL="165100" rtl="0" algn="l">
              <a:lnSpc>
                <a:spcPct val="150000"/>
              </a:lnSpc>
              <a:spcBef>
                <a:spcPts val="0"/>
              </a:spcBef>
              <a:spcAft>
                <a:spcPts val="0"/>
              </a:spcAft>
              <a:buSzPts val="1000"/>
              <a:buNone/>
            </a:pPr>
            <a:r>
              <a:t/>
            </a:r>
            <a:endParaRPr/>
          </a:p>
          <a:p>
            <a:pPr indent="-292100" lvl="0" marL="457200" rtl="0" algn="l">
              <a:lnSpc>
                <a:spcPct val="150000"/>
              </a:lnSpc>
              <a:spcBef>
                <a:spcPts val="0"/>
              </a:spcBef>
              <a:spcAft>
                <a:spcPts val="0"/>
              </a:spcAft>
              <a:buSzPts val="1000"/>
              <a:buChar char="●"/>
            </a:pPr>
            <a:r>
              <a:rPr lang="es-ES"/>
              <a:t>Creación de modelos de aprendizaje supervisado</a:t>
            </a:r>
            <a:endParaRPr/>
          </a:p>
        </p:txBody>
      </p:sp>
      <p:cxnSp>
        <p:nvCxnSpPr>
          <p:cNvPr id="633" name="Google Shape;633;p24"/>
          <p:cNvCxnSpPr/>
          <p:nvPr/>
        </p:nvCxnSpPr>
        <p:spPr>
          <a:xfrm>
            <a:off x="4470580" y="695425"/>
            <a:ext cx="4678200" cy="0"/>
          </a:xfrm>
          <a:prstGeom prst="straightConnector1">
            <a:avLst/>
          </a:prstGeom>
          <a:noFill/>
          <a:ln cap="flat" cmpd="sng" w="76200">
            <a:solidFill>
              <a:schemeClr val="accent1"/>
            </a:solidFill>
            <a:prstDash val="solid"/>
            <a:round/>
            <a:headEnd len="sm" w="sm" type="none"/>
            <a:tailEnd len="sm" w="sm" type="none"/>
          </a:ln>
        </p:spPr>
      </p:cxnSp>
      <p:sp>
        <p:nvSpPr>
          <p:cNvPr id="634" name="Google Shape;634;p24"/>
          <p:cNvSpPr txBox="1"/>
          <p:nvPr>
            <p:ph idx="3" type="ctrTitle"/>
          </p:nvPr>
        </p:nvSpPr>
        <p:spPr>
          <a:xfrm>
            <a:off x="2008600" y="1387573"/>
            <a:ext cx="24183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800"/>
              <a:buNone/>
            </a:pPr>
            <a:r>
              <a:rPr lang="es-ES"/>
              <a:t>Modúlo II</a:t>
            </a:r>
            <a:endParaRPr/>
          </a:p>
        </p:txBody>
      </p:sp>
      <p:pic>
        <p:nvPicPr>
          <p:cNvPr descr="hass logo and avocado" id="635" name="Google Shape;635;p24"/>
          <p:cNvPicPr preferRelativeResize="0"/>
          <p:nvPr/>
        </p:nvPicPr>
        <p:blipFill rotWithShape="1">
          <a:blip r:embed="rId4">
            <a:alphaModFix/>
          </a:blip>
          <a:srcRect b="0" l="0" r="0" t="0"/>
          <a:stretch/>
        </p:blipFill>
        <p:spPr>
          <a:xfrm>
            <a:off x="1554059" y="3469637"/>
            <a:ext cx="632281" cy="851010"/>
          </a:xfrm>
          <a:prstGeom prst="rect">
            <a:avLst/>
          </a:prstGeom>
          <a:noFill/>
          <a:ln>
            <a:noFill/>
          </a:ln>
        </p:spPr>
      </p:pic>
      <p:pic>
        <p:nvPicPr>
          <p:cNvPr id="636" name="Google Shape;636;p24"/>
          <p:cNvPicPr preferRelativeResize="0"/>
          <p:nvPr/>
        </p:nvPicPr>
        <p:blipFill rotWithShape="1">
          <a:blip r:embed="rId5">
            <a:alphaModFix/>
          </a:blip>
          <a:srcRect b="0" l="0" r="0" t="0"/>
          <a:stretch/>
        </p:blipFill>
        <p:spPr>
          <a:xfrm>
            <a:off x="2134198" y="2154625"/>
            <a:ext cx="374052" cy="356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OBJETIVO/MOTIVACIÓN</a:t>
            </a:r>
            <a:endParaRPr/>
          </a:p>
        </p:txBody>
      </p:sp>
      <p:sp>
        <p:nvSpPr>
          <p:cNvPr id="103" name="Google Shape;103;p3"/>
          <p:cNvSpPr txBox="1"/>
          <p:nvPr>
            <p:ph idx="1" type="body"/>
          </p:nvPr>
        </p:nvSpPr>
        <p:spPr>
          <a:xfrm>
            <a:off x="591391" y="1193017"/>
            <a:ext cx="5972700" cy="3416400"/>
          </a:xfrm>
          <a:prstGeom prst="rect">
            <a:avLst/>
          </a:prstGeom>
          <a:noFill/>
          <a:ln>
            <a:noFill/>
          </a:ln>
        </p:spPr>
        <p:txBody>
          <a:bodyPr anchorCtr="0" anchor="t" bIns="91425" lIns="91425" spcFirstLastPara="1" rIns="91425" wrap="square" tIns="91425">
            <a:noAutofit/>
          </a:bodyPr>
          <a:lstStyle/>
          <a:p>
            <a:pPr indent="-171450" lvl="0" marL="171450" rtl="0" algn="just">
              <a:lnSpc>
                <a:spcPct val="115000"/>
              </a:lnSpc>
              <a:spcBef>
                <a:spcPts val="0"/>
              </a:spcBef>
              <a:spcAft>
                <a:spcPts val="0"/>
              </a:spcAft>
              <a:buClr>
                <a:schemeClr val="accent6"/>
              </a:buClr>
              <a:buSzPts val="1100"/>
              <a:buChar char="●"/>
            </a:pPr>
            <a:r>
              <a:rPr lang="es-ES"/>
              <a:t>Al aguacate se le ha denominado como </a:t>
            </a:r>
            <a:r>
              <a:rPr b="1" i="1" lang="es-ES">
                <a:solidFill>
                  <a:schemeClr val="accent2"/>
                </a:solidFill>
                <a:latin typeface="Oxygen"/>
                <a:ea typeface="Oxygen"/>
                <a:cs typeface="Oxygen"/>
                <a:sym typeface="Oxygen"/>
              </a:rPr>
              <a:t>“oro verde”, </a:t>
            </a:r>
            <a:r>
              <a:rPr lang="es-ES"/>
              <a:t>esta fruta es uno de los principales productos de exportación de México y </a:t>
            </a:r>
            <a:r>
              <a:rPr b="1" lang="es-ES">
                <a:solidFill>
                  <a:schemeClr val="accent2"/>
                </a:solidFill>
                <a:latin typeface="Oxygen"/>
                <a:ea typeface="Oxygen"/>
                <a:cs typeface="Oxygen"/>
                <a:sym typeface="Oxygen"/>
              </a:rPr>
              <a:t>Estados Unidos de América </a:t>
            </a:r>
            <a:r>
              <a:rPr lang="es-ES"/>
              <a:t>destaca como el principal consumidor del aguacate mexicano.</a:t>
            </a:r>
            <a:endParaRPr/>
          </a:p>
          <a:p>
            <a:pPr indent="-101600" lvl="0" marL="171450" rtl="0" algn="just">
              <a:lnSpc>
                <a:spcPct val="115000"/>
              </a:lnSpc>
              <a:spcBef>
                <a:spcPts val="0"/>
              </a:spcBef>
              <a:spcAft>
                <a:spcPts val="0"/>
              </a:spcAft>
              <a:buSzPts val="1100"/>
              <a:buNone/>
            </a:pPr>
            <a:r>
              <a:t/>
            </a:r>
            <a:endParaRPr/>
          </a:p>
          <a:p>
            <a:pPr indent="-171450" lvl="0" marL="171450" rtl="0" algn="just">
              <a:lnSpc>
                <a:spcPct val="115000"/>
              </a:lnSpc>
              <a:spcBef>
                <a:spcPts val="0"/>
              </a:spcBef>
              <a:spcAft>
                <a:spcPts val="0"/>
              </a:spcAft>
              <a:buClr>
                <a:schemeClr val="accent6"/>
              </a:buClr>
              <a:buSzPts val="1100"/>
              <a:buChar char="●"/>
            </a:pPr>
            <a:r>
              <a:rPr lang="es-ES"/>
              <a:t>El impulso en el consumo de esta fruta se atribuye a factores como la creciente demanda de la comunidad latina en los Estados Unidos por este producto, una mayor difusión de los beneficios a la salud por el consumo de esta fruta, lo que ha llevado a que diversas cadenas de comida rápida la incluyan en sus menús.</a:t>
            </a:r>
            <a:endParaRPr/>
          </a:p>
          <a:p>
            <a:pPr indent="-101600" lvl="0" marL="171450" rtl="0" algn="just">
              <a:lnSpc>
                <a:spcPct val="115000"/>
              </a:lnSpc>
              <a:spcBef>
                <a:spcPts val="0"/>
              </a:spcBef>
              <a:spcAft>
                <a:spcPts val="0"/>
              </a:spcAft>
              <a:buClr>
                <a:schemeClr val="accent6"/>
              </a:buClr>
              <a:buSzPts val="1100"/>
              <a:buNone/>
            </a:pPr>
            <a:r>
              <a:t/>
            </a:r>
            <a:endParaRPr/>
          </a:p>
          <a:p>
            <a:pPr indent="-171450" lvl="0" marL="171450" rtl="0" algn="just">
              <a:lnSpc>
                <a:spcPct val="115000"/>
              </a:lnSpc>
              <a:spcBef>
                <a:spcPts val="0"/>
              </a:spcBef>
              <a:spcAft>
                <a:spcPts val="0"/>
              </a:spcAft>
              <a:buClr>
                <a:schemeClr val="accent6"/>
              </a:buClr>
              <a:buSzPts val="1100"/>
              <a:buChar char="●"/>
            </a:pPr>
            <a:r>
              <a:rPr lang="es-ES"/>
              <a:t>Dada la motivación de explorar los niveles de consumo de esta fruta en EUA el conjunto de datos que se utilizó el análisis que se muestra  a continuación se obtuvo de </a:t>
            </a:r>
            <a:r>
              <a:rPr b="1" lang="es-ES">
                <a:solidFill>
                  <a:schemeClr val="accent2"/>
                </a:solidFill>
                <a:latin typeface="Oxygen"/>
                <a:ea typeface="Oxygen"/>
                <a:cs typeface="Oxygen"/>
                <a:sym typeface="Oxygen"/>
              </a:rPr>
              <a:t>“Hass Avocado Board”</a:t>
            </a:r>
            <a:endParaRPr/>
          </a:p>
          <a:p>
            <a:pPr indent="-101600" lvl="0" marL="171450" rtl="0" algn="just">
              <a:lnSpc>
                <a:spcPct val="115000"/>
              </a:lnSpc>
              <a:spcBef>
                <a:spcPts val="0"/>
              </a:spcBef>
              <a:spcAft>
                <a:spcPts val="0"/>
              </a:spcAft>
              <a:buClr>
                <a:schemeClr val="accent6"/>
              </a:buClr>
              <a:buSzPts val="1100"/>
              <a:buNone/>
            </a:pPr>
            <a:r>
              <a:t/>
            </a:r>
            <a:endParaRPr b="1">
              <a:solidFill>
                <a:schemeClr val="accent2"/>
              </a:solidFill>
              <a:latin typeface="Oxygen"/>
              <a:ea typeface="Oxygen"/>
              <a:cs typeface="Oxygen"/>
              <a:sym typeface="Oxygen"/>
            </a:endParaRPr>
          </a:p>
          <a:p>
            <a:pPr indent="-171450" lvl="0" marL="171450" rtl="0" algn="just">
              <a:lnSpc>
                <a:spcPct val="115000"/>
              </a:lnSpc>
              <a:spcBef>
                <a:spcPts val="0"/>
              </a:spcBef>
              <a:spcAft>
                <a:spcPts val="0"/>
              </a:spcAft>
              <a:buClr>
                <a:schemeClr val="accent6"/>
              </a:buClr>
              <a:buSzPts val="1100"/>
              <a:buChar char="●"/>
            </a:pPr>
            <a:r>
              <a:rPr lang="es-ES"/>
              <a:t>“HAB es la única organización de aguacates que equipa a toda la industria global para el éxito al recolectar, enfocar y distribuir inversiones para mantener y expandir la demanda de aguacates en los Estados Unidos.”</a:t>
            </a:r>
            <a:endParaRPr/>
          </a:p>
          <a:p>
            <a:pPr indent="0" lvl="0" marL="0" rtl="0" algn="just">
              <a:lnSpc>
                <a:spcPct val="115000"/>
              </a:lnSpc>
              <a:spcBef>
                <a:spcPts val="0"/>
              </a:spcBef>
              <a:spcAft>
                <a:spcPts val="0"/>
              </a:spcAft>
              <a:buClr>
                <a:schemeClr val="accent6"/>
              </a:buClr>
              <a:buSzPts val="1100"/>
              <a:buNone/>
            </a:pPr>
            <a:r>
              <a:t/>
            </a:r>
            <a:endParaRPr/>
          </a:p>
          <a:p>
            <a:pPr indent="-171450" lvl="0" marL="171450" rtl="0" algn="just">
              <a:lnSpc>
                <a:spcPct val="115000"/>
              </a:lnSpc>
              <a:spcBef>
                <a:spcPts val="0"/>
              </a:spcBef>
              <a:spcAft>
                <a:spcPts val="0"/>
              </a:spcAft>
              <a:buClr>
                <a:schemeClr val="accent6"/>
              </a:buClr>
              <a:buSzPts val="1100"/>
              <a:buChar char="●"/>
            </a:pPr>
            <a:r>
              <a:rPr lang="es-ES"/>
              <a:t>Como </a:t>
            </a:r>
            <a:r>
              <a:rPr b="1" lang="es-ES">
                <a:solidFill>
                  <a:schemeClr val="accent2"/>
                </a:solidFill>
                <a:latin typeface="Oxygen"/>
                <a:ea typeface="Oxygen"/>
                <a:cs typeface="Oxygen"/>
                <a:sym typeface="Oxygen"/>
              </a:rPr>
              <a:t>objetivo principal </a:t>
            </a:r>
            <a:r>
              <a:rPr lang="es-ES"/>
              <a:t>es conocer la distribución de aguacates por zonas así como la exploración de la base que permite estimar volumen de ciertos tipos de aguacates.</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1600"/>
              </a:spcBef>
              <a:spcAft>
                <a:spcPts val="1600"/>
              </a:spcAft>
              <a:buSzPts val="1000"/>
              <a:buNone/>
            </a:pPr>
            <a:r>
              <a:t/>
            </a:r>
            <a:endParaRPr/>
          </a:p>
        </p:txBody>
      </p:sp>
      <p:cxnSp>
        <p:nvCxnSpPr>
          <p:cNvPr id="104" name="Google Shape;104;p3"/>
          <p:cNvCxnSpPr/>
          <p:nvPr/>
        </p:nvCxnSpPr>
        <p:spPr>
          <a:xfrm>
            <a:off x="4527550" y="708750"/>
            <a:ext cx="4658850" cy="0"/>
          </a:xfrm>
          <a:prstGeom prst="straightConnector1">
            <a:avLst/>
          </a:prstGeom>
          <a:noFill/>
          <a:ln cap="flat" cmpd="sng" w="76200">
            <a:solidFill>
              <a:schemeClr val="accent1"/>
            </a:solidFill>
            <a:prstDash val="solid"/>
            <a:round/>
            <a:headEnd len="sm" w="sm" type="none"/>
            <a:tailEnd len="sm" w="sm" type="none"/>
          </a:ln>
        </p:spPr>
      </p:cxnSp>
      <p:grpSp>
        <p:nvGrpSpPr>
          <p:cNvPr id="105" name="Google Shape;105;p3"/>
          <p:cNvGrpSpPr/>
          <p:nvPr/>
        </p:nvGrpSpPr>
        <p:grpSpPr>
          <a:xfrm>
            <a:off x="6962620" y="1520944"/>
            <a:ext cx="1804800" cy="2340459"/>
            <a:chOff x="6962620" y="898040"/>
            <a:chExt cx="1804800" cy="2340459"/>
          </a:xfrm>
        </p:grpSpPr>
        <p:pic>
          <p:nvPicPr>
            <p:cNvPr descr="Chile" id="106" name="Google Shape;106;p3"/>
            <p:cNvPicPr preferRelativeResize="0"/>
            <p:nvPr/>
          </p:nvPicPr>
          <p:blipFill rotWithShape="1">
            <a:blip r:embed="rId3">
              <a:alphaModFix/>
            </a:blip>
            <a:srcRect b="0" l="0" r="0" t="0"/>
            <a:stretch/>
          </p:blipFill>
          <p:spPr>
            <a:xfrm>
              <a:off x="7072112" y="1547813"/>
              <a:ext cx="687588" cy="419825"/>
            </a:xfrm>
            <a:prstGeom prst="rect">
              <a:avLst/>
            </a:prstGeom>
            <a:noFill/>
            <a:ln>
              <a:noFill/>
            </a:ln>
          </p:spPr>
        </p:pic>
        <p:pic>
          <p:nvPicPr>
            <p:cNvPr descr="Avocados from Mexico" id="107" name="Google Shape;107;p3"/>
            <p:cNvPicPr preferRelativeResize="0"/>
            <p:nvPr/>
          </p:nvPicPr>
          <p:blipFill rotWithShape="1">
            <a:blip r:embed="rId4">
              <a:alphaModFix/>
            </a:blip>
            <a:srcRect b="0" l="0" r="0" t="0"/>
            <a:stretch/>
          </p:blipFill>
          <p:spPr>
            <a:xfrm>
              <a:off x="7865020" y="1521911"/>
              <a:ext cx="687589" cy="593349"/>
            </a:xfrm>
            <a:prstGeom prst="rect">
              <a:avLst/>
            </a:prstGeom>
            <a:noFill/>
            <a:ln>
              <a:noFill/>
            </a:ln>
          </p:spPr>
        </p:pic>
        <p:pic>
          <p:nvPicPr>
            <p:cNvPr descr="Colombia Avocado Board" id="108" name="Google Shape;108;p3"/>
            <p:cNvPicPr preferRelativeResize="0"/>
            <p:nvPr/>
          </p:nvPicPr>
          <p:blipFill rotWithShape="1">
            <a:blip r:embed="rId5">
              <a:alphaModFix/>
            </a:blip>
            <a:srcRect b="0" l="0" r="0" t="0"/>
            <a:stretch/>
          </p:blipFill>
          <p:spPr>
            <a:xfrm>
              <a:off x="7536112" y="2119830"/>
              <a:ext cx="552496" cy="501987"/>
            </a:xfrm>
            <a:prstGeom prst="rect">
              <a:avLst/>
            </a:prstGeom>
            <a:noFill/>
            <a:ln>
              <a:noFill/>
            </a:ln>
          </p:spPr>
        </p:pic>
        <p:pic>
          <p:nvPicPr>
            <p:cNvPr descr="California Avocado Commission" id="109" name="Google Shape;109;p3"/>
            <p:cNvPicPr preferRelativeResize="0"/>
            <p:nvPr/>
          </p:nvPicPr>
          <p:blipFill rotWithShape="1">
            <a:blip r:embed="rId6">
              <a:alphaModFix/>
            </a:blip>
            <a:srcRect b="0" l="0" r="0" t="0"/>
            <a:stretch/>
          </p:blipFill>
          <p:spPr>
            <a:xfrm>
              <a:off x="7072112" y="2691010"/>
              <a:ext cx="629109" cy="420414"/>
            </a:xfrm>
            <a:prstGeom prst="rect">
              <a:avLst/>
            </a:prstGeom>
            <a:noFill/>
            <a:ln>
              <a:noFill/>
            </a:ln>
          </p:spPr>
        </p:pic>
        <p:pic>
          <p:nvPicPr>
            <p:cNvPr descr="Peru Avocado Commission" id="110" name="Google Shape;110;p3"/>
            <p:cNvPicPr preferRelativeResize="0"/>
            <p:nvPr/>
          </p:nvPicPr>
          <p:blipFill rotWithShape="1">
            <a:blip r:embed="rId7">
              <a:alphaModFix/>
            </a:blip>
            <a:srcRect b="0" l="0" r="0" t="0"/>
            <a:stretch/>
          </p:blipFill>
          <p:spPr>
            <a:xfrm>
              <a:off x="8010827" y="2691010"/>
              <a:ext cx="678088" cy="337231"/>
            </a:xfrm>
            <a:prstGeom prst="rect">
              <a:avLst/>
            </a:prstGeom>
            <a:noFill/>
            <a:ln>
              <a:noFill/>
            </a:ln>
          </p:spPr>
        </p:pic>
        <p:pic>
          <p:nvPicPr>
            <p:cNvPr descr="Hass Avocado Board" id="111" name="Google Shape;111;p3"/>
            <p:cNvPicPr preferRelativeResize="0"/>
            <p:nvPr/>
          </p:nvPicPr>
          <p:blipFill rotWithShape="1">
            <a:blip r:embed="rId8">
              <a:alphaModFix/>
            </a:blip>
            <a:srcRect b="0" l="0" r="0" t="0"/>
            <a:stretch/>
          </p:blipFill>
          <p:spPr>
            <a:xfrm>
              <a:off x="7522120" y="898040"/>
              <a:ext cx="672514" cy="443068"/>
            </a:xfrm>
            <a:prstGeom prst="rect">
              <a:avLst/>
            </a:prstGeom>
            <a:noFill/>
            <a:ln>
              <a:noFill/>
            </a:ln>
          </p:spPr>
        </p:pic>
        <p:sp>
          <p:nvSpPr>
            <p:cNvPr id="112" name="Google Shape;112;p3"/>
            <p:cNvSpPr/>
            <p:nvPr/>
          </p:nvSpPr>
          <p:spPr>
            <a:xfrm>
              <a:off x="6962620" y="1426457"/>
              <a:ext cx="1804800" cy="1812042"/>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4"/>
          <p:cNvSpPr/>
          <p:nvPr/>
        </p:nvSpPr>
        <p:spPr>
          <a:xfrm>
            <a:off x="6808139" y="2140358"/>
            <a:ext cx="1804800" cy="2019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a:off x="4713447" y="1610990"/>
            <a:ext cx="1804800" cy="2019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p:nvPr/>
        </p:nvSpPr>
        <p:spPr>
          <a:xfrm>
            <a:off x="615225" y="1644100"/>
            <a:ext cx="1804800" cy="2019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4"/>
          <p:cNvSpPr/>
          <p:nvPr/>
        </p:nvSpPr>
        <p:spPr>
          <a:xfrm>
            <a:off x="2665467" y="2164250"/>
            <a:ext cx="1804800" cy="2019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4"/>
          <p:cNvPicPr preferRelativeResize="0"/>
          <p:nvPr/>
        </p:nvPicPr>
        <p:blipFill rotWithShape="1">
          <a:blip r:embed="rId3">
            <a:alphaModFix/>
          </a:blip>
          <a:srcRect b="440" l="19011" r="16872" t="0"/>
          <a:stretch/>
        </p:blipFill>
        <p:spPr>
          <a:xfrm>
            <a:off x="732146" y="2213273"/>
            <a:ext cx="1571773" cy="1440000"/>
          </a:xfrm>
          <a:prstGeom prst="rect">
            <a:avLst/>
          </a:prstGeom>
          <a:noFill/>
          <a:ln>
            <a:noFill/>
          </a:ln>
        </p:spPr>
      </p:pic>
      <p:pic>
        <p:nvPicPr>
          <p:cNvPr id="122" name="Google Shape;122;p4"/>
          <p:cNvPicPr preferRelativeResize="0"/>
          <p:nvPr/>
        </p:nvPicPr>
        <p:blipFill rotWithShape="1">
          <a:blip r:embed="rId4">
            <a:alphaModFix/>
          </a:blip>
          <a:srcRect b="331" l="30631" r="0" t="1"/>
          <a:stretch/>
        </p:blipFill>
        <p:spPr>
          <a:xfrm>
            <a:off x="2720961" y="2677032"/>
            <a:ext cx="1698714" cy="1440000"/>
          </a:xfrm>
          <a:prstGeom prst="rect">
            <a:avLst/>
          </a:prstGeom>
          <a:noFill/>
          <a:ln>
            <a:noFill/>
          </a:ln>
        </p:spPr>
      </p:pic>
      <p:sp>
        <p:nvSpPr>
          <p:cNvPr id="123" name="Google Shape;123;p4"/>
          <p:cNvSpPr txBox="1"/>
          <p:nvPr/>
        </p:nvSpPr>
        <p:spPr>
          <a:xfrm>
            <a:off x="0" y="4907290"/>
            <a:ext cx="3880478" cy="2308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ES" sz="900" u="none" cap="none" strike="noStrike">
                <a:solidFill>
                  <a:schemeClr val="accent2"/>
                </a:solidFill>
                <a:latin typeface="Oxygen Light"/>
                <a:ea typeface="Oxygen Light"/>
                <a:cs typeface="Oxygen Light"/>
                <a:sym typeface="Oxygen Light"/>
              </a:rPr>
              <a:t>Recetas en el siguiente </a:t>
            </a:r>
            <a:r>
              <a:rPr b="0" i="0" lang="es-ES" sz="900" u="sng" cap="none" strike="noStrike">
                <a:solidFill>
                  <a:schemeClr val="accent2"/>
                </a:solidFill>
                <a:latin typeface="Oxygen Light"/>
                <a:ea typeface="Oxygen Light"/>
                <a:cs typeface="Oxygen Light"/>
                <a:sym typeface="Oxygen Light"/>
                <a:hlinkClick r:id="rId5">
                  <a:extLst>
                    <a:ext uri="{A12FA001-AC4F-418D-AE19-62706E023703}">
                      <ahyp:hlinkClr val="tx"/>
                    </a:ext>
                  </a:extLst>
                </a:hlinkClick>
              </a:rPr>
              <a:t>link</a:t>
            </a:r>
            <a:endParaRPr b="0" i="0" sz="900" u="none" cap="none" strike="noStrike">
              <a:solidFill>
                <a:schemeClr val="accent2"/>
              </a:solidFill>
              <a:latin typeface="Oxygen Light"/>
              <a:ea typeface="Oxygen Light"/>
              <a:cs typeface="Oxygen Light"/>
              <a:sym typeface="Oxygen Light"/>
            </a:endParaRPr>
          </a:p>
        </p:txBody>
      </p:sp>
      <p:pic>
        <p:nvPicPr>
          <p:cNvPr id="124" name="Google Shape;124;p4"/>
          <p:cNvPicPr preferRelativeResize="0"/>
          <p:nvPr/>
        </p:nvPicPr>
        <p:blipFill rotWithShape="1">
          <a:blip r:embed="rId6">
            <a:alphaModFix/>
          </a:blip>
          <a:srcRect b="1971" l="0" r="33121" t="0"/>
          <a:stretch/>
        </p:blipFill>
        <p:spPr>
          <a:xfrm>
            <a:off x="4783284" y="2182608"/>
            <a:ext cx="1665126" cy="1440000"/>
          </a:xfrm>
          <a:prstGeom prst="rect">
            <a:avLst/>
          </a:prstGeom>
          <a:noFill/>
          <a:ln>
            <a:noFill/>
          </a:ln>
        </p:spPr>
      </p:pic>
      <p:pic>
        <p:nvPicPr>
          <p:cNvPr id="125" name="Google Shape;125;p4"/>
          <p:cNvPicPr preferRelativeResize="0"/>
          <p:nvPr/>
        </p:nvPicPr>
        <p:blipFill rotWithShape="1">
          <a:blip r:embed="rId7">
            <a:alphaModFix/>
          </a:blip>
          <a:srcRect b="-2275" l="23315" r="14887" t="-1"/>
          <a:stretch/>
        </p:blipFill>
        <p:spPr>
          <a:xfrm>
            <a:off x="6973188" y="2685934"/>
            <a:ext cx="1474702" cy="1440000"/>
          </a:xfrm>
          <a:prstGeom prst="rect">
            <a:avLst/>
          </a:prstGeom>
          <a:noFill/>
          <a:ln>
            <a:noFill/>
          </a:ln>
        </p:spPr>
      </p:pic>
      <p:sp>
        <p:nvSpPr>
          <p:cNvPr id="126" name="Google Shape;126;p4"/>
          <p:cNvSpPr txBox="1"/>
          <p:nvPr>
            <p:ph idx="2" type="ctrTitle"/>
          </p:nvPr>
        </p:nvSpPr>
        <p:spPr>
          <a:xfrm>
            <a:off x="621685" y="1604392"/>
            <a:ext cx="17658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sz="1200"/>
              <a:t>Superfood Berry Avocado Immunity Bowl</a:t>
            </a:r>
            <a:endParaRPr sz="1200"/>
          </a:p>
        </p:txBody>
      </p:sp>
      <p:sp>
        <p:nvSpPr>
          <p:cNvPr id="127" name="Google Shape;127;p4"/>
          <p:cNvSpPr txBox="1"/>
          <p:nvPr>
            <p:ph idx="3" type="ctrTitle"/>
          </p:nvPr>
        </p:nvSpPr>
        <p:spPr>
          <a:xfrm>
            <a:off x="2639386" y="2246168"/>
            <a:ext cx="17658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sz="1200"/>
              <a:t>Acocado toast</a:t>
            </a:r>
            <a:endParaRPr sz="1200"/>
          </a:p>
        </p:txBody>
      </p:sp>
      <p:sp>
        <p:nvSpPr>
          <p:cNvPr id="128" name="Google Shape;128;p4"/>
          <p:cNvSpPr txBox="1"/>
          <p:nvPr>
            <p:ph idx="5" type="ctrTitle"/>
          </p:nvPr>
        </p:nvSpPr>
        <p:spPr>
          <a:xfrm>
            <a:off x="4713447" y="1545440"/>
            <a:ext cx="1765800" cy="606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Font typeface="Abril Fatface"/>
              <a:buNone/>
            </a:pPr>
            <a:r>
              <a:rPr lang="es-ES" sz="1200"/>
              <a:t>Avocado Banana Horchata-Style Smoothie</a:t>
            </a:r>
            <a:endParaRPr sz="1200"/>
          </a:p>
        </p:txBody>
      </p:sp>
      <p:sp>
        <p:nvSpPr>
          <p:cNvPr id="129" name="Google Shape;129;p4"/>
          <p:cNvSpPr txBox="1"/>
          <p:nvPr>
            <p:ph idx="7" type="ctrTitle"/>
          </p:nvPr>
        </p:nvSpPr>
        <p:spPr>
          <a:xfrm>
            <a:off x="6832834" y="2150024"/>
            <a:ext cx="1765800" cy="446524"/>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rPr lang="es-ES" sz="1200"/>
              <a:t>Fettuccini </a:t>
            </a:r>
            <a:br>
              <a:rPr lang="es-ES" sz="1200"/>
            </a:br>
            <a:r>
              <a:rPr lang="es-ES" sz="1200"/>
              <a:t>AvoFredo</a:t>
            </a:r>
            <a:endParaRPr sz="1200"/>
          </a:p>
        </p:txBody>
      </p:sp>
      <p:sp>
        <p:nvSpPr>
          <p:cNvPr id="130" name="Google Shape;130;p4"/>
          <p:cNvSpPr txBox="1"/>
          <p:nvPr>
            <p:ph idx="1" type="subTitle"/>
          </p:nvPr>
        </p:nvSpPr>
        <p:spPr>
          <a:xfrm>
            <a:off x="2139124" y="4524840"/>
            <a:ext cx="6738176" cy="606298"/>
          </a:xfrm>
          <a:prstGeom prst="rect">
            <a:avLst/>
          </a:prstGeom>
          <a:noFill/>
          <a:ln>
            <a:noFill/>
          </a:ln>
        </p:spPr>
        <p:txBody>
          <a:bodyPr anchorCtr="0" anchor="t" bIns="91425" lIns="91425" spcFirstLastPara="1" rIns="91425" wrap="square" tIns="91425">
            <a:noAutofit/>
          </a:bodyPr>
          <a:lstStyle/>
          <a:p>
            <a:pPr indent="-342900" lvl="0" marL="457200" rtl="0" algn="ctr">
              <a:lnSpc>
                <a:spcPct val="100000"/>
              </a:lnSpc>
              <a:spcBef>
                <a:spcPts val="0"/>
              </a:spcBef>
              <a:spcAft>
                <a:spcPts val="0"/>
              </a:spcAft>
              <a:buSzPts val="1000"/>
              <a:buNone/>
            </a:pPr>
            <a:r>
              <a:rPr i="1" lang="es-ES"/>
              <a:t>“Los aguacates Hass frescos serán la fruta más popular y deseada de Estados Unidos para el 2025. El aumento anual promedio en el valor de la fruta consumida por persona en los Estados Unidos será del 6  por ciento.”</a:t>
            </a:r>
            <a:endParaRPr/>
          </a:p>
          <a:p>
            <a:pPr indent="-342900" lvl="0" marL="457200" rtl="0" algn="ctr">
              <a:lnSpc>
                <a:spcPct val="100000"/>
              </a:lnSpc>
              <a:spcBef>
                <a:spcPts val="0"/>
              </a:spcBef>
              <a:spcAft>
                <a:spcPts val="0"/>
              </a:spcAft>
              <a:buSzPts val="1000"/>
              <a:buNone/>
            </a:pPr>
            <a:r>
              <a:rPr b="1" lang="es-ES">
                <a:solidFill>
                  <a:schemeClr val="accent1"/>
                </a:solidFill>
                <a:latin typeface="Oxygen Light"/>
                <a:ea typeface="Oxygen Light"/>
                <a:cs typeface="Oxygen Light"/>
                <a:sym typeface="Oxygen Light"/>
              </a:rPr>
              <a:t>Hass Avocado Board</a:t>
            </a:r>
            <a:endParaRPr/>
          </a:p>
        </p:txBody>
      </p:sp>
      <p:sp>
        <p:nvSpPr>
          <p:cNvPr id="131" name="Google Shape;131;p4"/>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OBJETIVO/MOTIVACIÓN</a:t>
            </a:r>
            <a:endParaRPr/>
          </a:p>
        </p:txBody>
      </p:sp>
      <p:cxnSp>
        <p:nvCxnSpPr>
          <p:cNvPr id="132" name="Google Shape;132;p4"/>
          <p:cNvCxnSpPr/>
          <p:nvPr/>
        </p:nvCxnSpPr>
        <p:spPr>
          <a:xfrm>
            <a:off x="4527550" y="708750"/>
            <a:ext cx="4658850" cy="0"/>
          </a:xfrm>
          <a:prstGeom prst="straightConnector1">
            <a:avLst/>
          </a:prstGeom>
          <a:noFill/>
          <a:ln cap="flat" cmpd="sng" w="76200">
            <a:solidFill>
              <a:schemeClr val="accent1"/>
            </a:solidFill>
            <a:prstDash val="solid"/>
            <a:round/>
            <a:headEnd len="sm" w="sm" type="none"/>
            <a:tailEnd len="sm" w="sm" type="none"/>
          </a:ln>
        </p:spPr>
      </p:cxnSp>
      <p:sp>
        <p:nvSpPr>
          <p:cNvPr id="133" name="Google Shape;133;p4"/>
          <p:cNvSpPr txBox="1"/>
          <p:nvPr/>
        </p:nvSpPr>
        <p:spPr>
          <a:xfrm>
            <a:off x="721216" y="757471"/>
            <a:ext cx="8041784" cy="98812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Oxygen Light"/>
              <a:buNone/>
            </a:pPr>
            <a:r>
              <a:rPr b="0" i="0" lang="es-ES" sz="1000" u="none" cap="none" strike="noStrike">
                <a:solidFill>
                  <a:schemeClr val="dk1"/>
                </a:solidFill>
                <a:latin typeface="Oxygen Light"/>
                <a:ea typeface="Oxygen Light"/>
                <a:cs typeface="Oxygen Light"/>
                <a:sym typeface="Oxygen Light"/>
              </a:rPr>
              <a:t>El consumo del aguacate se ha popularizado en EUA, introduciendo esta fruta a platillos salados, dulces e incluso bebidas: </a:t>
            </a:r>
            <a:endParaRPr/>
          </a:p>
        </p:txBody>
      </p:sp>
      <p:sp>
        <p:nvSpPr>
          <p:cNvPr id="134" name="Google Shape;134;p4"/>
          <p:cNvSpPr/>
          <p:nvPr/>
        </p:nvSpPr>
        <p:spPr>
          <a:xfrm>
            <a:off x="2350128" y="4482514"/>
            <a:ext cx="6527172" cy="632467"/>
          </a:xfrm>
          <a:prstGeom prst="bracePair">
            <a:avLst/>
          </a:prstGeom>
          <a:noFill/>
          <a:ln cap="flat" cmpd="sng" w="9525">
            <a:solidFill>
              <a:srgbClr val="A0764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5"/>
          <p:cNvSpPr/>
          <p:nvPr/>
        </p:nvSpPr>
        <p:spPr>
          <a:xfrm>
            <a:off x="5765261" y="3882118"/>
            <a:ext cx="1113048" cy="415347"/>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40" name="Google Shape;140;p5"/>
          <p:cNvCxnSpPr/>
          <p:nvPr/>
        </p:nvCxnSpPr>
        <p:spPr>
          <a:xfrm>
            <a:off x="2523022" y="695425"/>
            <a:ext cx="6663000" cy="0"/>
          </a:xfrm>
          <a:prstGeom prst="straightConnector1">
            <a:avLst/>
          </a:prstGeom>
          <a:noFill/>
          <a:ln cap="flat" cmpd="sng" w="76200">
            <a:solidFill>
              <a:schemeClr val="accent1"/>
            </a:solidFill>
            <a:prstDash val="solid"/>
            <a:round/>
            <a:headEnd len="sm" w="sm" type="none"/>
            <a:tailEnd len="sm" w="sm" type="none"/>
          </a:ln>
        </p:spPr>
      </p:cxnSp>
      <p:grpSp>
        <p:nvGrpSpPr>
          <p:cNvPr id="141" name="Google Shape;141;p5"/>
          <p:cNvGrpSpPr/>
          <p:nvPr/>
        </p:nvGrpSpPr>
        <p:grpSpPr>
          <a:xfrm>
            <a:off x="4119910" y="1383469"/>
            <a:ext cx="979352" cy="1414512"/>
            <a:chOff x="3781123" y="1688077"/>
            <a:chExt cx="979352" cy="1414512"/>
          </a:xfrm>
        </p:grpSpPr>
        <p:sp>
          <p:nvSpPr>
            <p:cNvPr id="142" name="Google Shape;142;p5"/>
            <p:cNvSpPr/>
            <p:nvPr/>
          </p:nvSpPr>
          <p:spPr>
            <a:xfrm>
              <a:off x="3781123" y="2615689"/>
              <a:ext cx="487200" cy="486900"/>
            </a:xfrm>
            <a:prstGeom prst="ellips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43" name="Google Shape;143;p5"/>
            <p:cNvGrpSpPr/>
            <p:nvPr/>
          </p:nvGrpSpPr>
          <p:grpSpPr>
            <a:xfrm>
              <a:off x="3781164" y="1688077"/>
              <a:ext cx="979311" cy="929723"/>
              <a:chOff x="3781164" y="1688077"/>
              <a:chExt cx="979311" cy="929723"/>
            </a:xfrm>
          </p:grpSpPr>
          <p:sp>
            <p:nvSpPr>
              <p:cNvPr id="144" name="Google Shape;144;p5"/>
              <p:cNvSpPr/>
              <p:nvPr/>
            </p:nvSpPr>
            <p:spPr>
              <a:xfrm>
                <a:off x="4016925" y="1897800"/>
                <a:ext cx="15525" cy="720000"/>
              </a:xfrm>
              <a:custGeom>
                <a:rect b="b" l="l" r="r" t="t"/>
                <a:pathLst>
                  <a:path extrusionOk="0" h="49460" w="832">
                    <a:moveTo>
                      <a:pt x="0" y="1"/>
                    </a:moveTo>
                    <a:lnTo>
                      <a:pt x="0" y="49460"/>
                    </a:lnTo>
                    <a:lnTo>
                      <a:pt x="832" y="49460"/>
                    </a:lnTo>
                    <a:lnTo>
                      <a:pt x="83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5"/>
              <p:cNvSpPr/>
              <p:nvPr/>
            </p:nvSpPr>
            <p:spPr>
              <a:xfrm>
                <a:off x="3781164" y="1824775"/>
                <a:ext cx="979311" cy="225404"/>
              </a:xfrm>
              <a:custGeom>
                <a:rect b="b" l="l" r="r" t="t"/>
                <a:pathLst>
                  <a:path extrusionOk="0" h="12065" w="40181">
                    <a:moveTo>
                      <a:pt x="0" y="0"/>
                    </a:moveTo>
                    <a:lnTo>
                      <a:pt x="0" y="12065"/>
                    </a:lnTo>
                    <a:lnTo>
                      <a:pt x="40181" y="12065"/>
                    </a:lnTo>
                    <a:lnTo>
                      <a:pt x="40181"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p:nvPr/>
            </p:nvSpPr>
            <p:spPr>
              <a:xfrm>
                <a:off x="3936445" y="1857042"/>
                <a:ext cx="176526" cy="160838"/>
              </a:xfrm>
              <a:custGeom>
                <a:rect b="b" l="l" r="r" t="t"/>
                <a:pathLst>
                  <a:path extrusionOk="0" h="8609" w="9450">
                    <a:moveTo>
                      <a:pt x="4724" y="1"/>
                    </a:moveTo>
                    <a:cubicBezTo>
                      <a:pt x="3623" y="1"/>
                      <a:pt x="2521" y="421"/>
                      <a:pt x="1681" y="1261"/>
                    </a:cubicBezTo>
                    <a:cubicBezTo>
                      <a:pt x="1" y="2941"/>
                      <a:pt x="1" y="5666"/>
                      <a:pt x="1681" y="7349"/>
                    </a:cubicBezTo>
                    <a:cubicBezTo>
                      <a:pt x="2521" y="8189"/>
                      <a:pt x="3623" y="8609"/>
                      <a:pt x="4724" y="8609"/>
                    </a:cubicBezTo>
                    <a:cubicBezTo>
                      <a:pt x="5826" y="8609"/>
                      <a:pt x="6928" y="8189"/>
                      <a:pt x="7769" y="7349"/>
                    </a:cubicBezTo>
                    <a:cubicBezTo>
                      <a:pt x="9449" y="5666"/>
                      <a:pt x="9449" y="2941"/>
                      <a:pt x="7769" y="1261"/>
                    </a:cubicBezTo>
                    <a:cubicBezTo>
                      <a:pt x="6928" y="421"/>
                      <a:pt x="5826" y="1"/>
                      <a:pt x="47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5"/>
              <p:cNvSpPr/>
              <p:nvPr/>
            </p:nvSpPr>
            <p:spPr>
              <a:xfrm>
                <a:off x="3987703" y="1900423"/>
                <a:ext cx="74048" cy="74057"/>
              </a:xfrm>
              <a:custGeom>
                <a:rect b="b" l="l" r="r" t="t"/>
                <a:pathLst>
                  <a:path extrusionOk="0" h="3964" w="3964">
                    <a:moveTo>
                      <a:pt x="1983" y="1"/>
                    </a:moveTo>
                    <a:cubicBezTo>
                      <a:pt x="889" y="1"/>
                      <a:pt x="1" y="889"/>
                      <a:pt x="1" y="1983"/>
                    </a:cubicBezTo>
                    <a:cubicBezTo>
                      <a:pt x="1" y="3077"/>
                      <a:pt x="889" y="3963"/>
                      <a:pt x="1983" y="3963"/>
                    </a:cubicBezTo>
                    <a:cubicBezTo>
                      <a:pt x="3077" y="3963"/>
                      <a:pt x="3963" y="3077"/>
                      <a:pt x="3963" y="1983"/>
                    </a:cubicBezTo>
                    <a:cubicBezTo>
                      <a:pt x="3963" y="889"/>
                      <a:pt x="3077" y="1"/>
                      <a:pt x="198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5"/>
              <p:cNvSpPr/>
              <p:nvPr/>
            </p:nvSpPr>
            <p:spPr>
              <a:xfrm>
                <a:off x="3967211" y="1688077"/>
                <a:ext cx="114994" cy="99615"/>
              </a:xfrm>
              <a:custGeom>
                <a:rect b="b" l="l" r="r" t="t"/>
                <a:pathLst>
                  <a:path extrusionOk="0" h="5332" w="6156">
                    <a:moveTo>
                      <a:pt x="0" y="0"/>
                    </a:moveTo>
                    <a:lnTo>
                      <a:pt x="3078" y="5332"/>
                    </a:lnTo>
                    <a:lnTo>
                      <a:pt x="6156"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9" name="Google Shape;149;p5"/>
          <p:cNvGrpSpPr/>
          <p:nvPr/>
        </p:nvGrpSpPr>
        <p:grpSpPr>
          <a:xfrm>
            <a:off x="3140635" y="1383469"/>
            <a:ext cx="979302" cy="1968812"/>
            <a:chOff x="3030448" y="1688077"/>
            <a:chExt cx="979302" cy="1968812"/>
          </a:xfrm>
        </p:grpSpPr>
        <p:grpSp>
          <p:nvGrpSpPr>
            <p:cNvPr id="150" name="Google Shape;150;p5"/>
            <p:cNvGrpSpPr/>
            <p:nvPr/>
          </p:nvGrpSpPr>
          <p:grpSpPr>
            <a:xfrm>
              <a:off x="3030639" y="1688077"/>
              <a:ext cx="979111" cy="1505723"/>
              <a:chOff x="3030639" y="1688077"/>
              <a:chExt cx="979111" cy="1505723"/>
            </a:xfrm>
          </p:grpSpPr>
          <p:sp>
            <p:nvSpPr>
              <p:cNvPr id="151" name="Google Shape;151;p5"/>
              <p:cNvSpPr/>
              <p:nvPr/>
            </p:nvSpPr>
            <p:spPr>
              <a:xfrm>
                <a:off x="3266348" y="1897800"/>
                <a:ext cx="15575" cy="1296000"/>
              </a:xfrm>
              <a:custGeom>
                <a:rect b="b" l="l" r="r" t="t"/>
                <a:pathLst>
                  <a:path extrusionOk="0" h="98921" w="835">
                    <a:moveTo>
                      <a:pt x="1" y="1"/>
                    </a:moveTo>
                    <a:lnTo>
                      <a:pt x="1" y="98921"/>
                    </a:lnTo>
                    <a:lnTo>
                      <a:pt x="835" y="98921"/>
                    </a:lnTo>
                    <a:lnTo>
                      <a:pt x="835"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5"/>
              <p:cNvSpPr/>
              <p:nvPr/>
            </p:nvSpPr>
            <p:spPr>
              <a:xfrm>
                <a:off x="3030639" y="1824775"/>
                <a:ext cx="979111" cy="225404"/>
              </a:xfrm>
              <a:custGeom>
                <a:rect b="b" l="l" r="r" t="t"/>
                <a:pathLst>
                  <a:path extrusionOk="0" h="12065" w="40181">
                    <a:moveTo>
                      <a:pt x="0" y="0"/>
                    </a:moveTo>
                    <a:lnTo>
                      <a:pt x="0" y="12065"/>
                    </a:lnTo>
                    <a:lnTo>
                      <a:pt x="40180" y="12065"/>
                    </a:lnTo>
                    <a:lnTo>
                      <a:pt x="4018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3185883" y="1857042"/>
                <a:ext cx="176526" cy="160838"/>
              </a:xfrm>
              <a:custGeom>
                <a:rect b="b" l="l" r="r" t="t"/>
                <a:pathLst>
                  <a:path extrusionOk="0" h="8609" w="9450">
                    <a:moveTo>
                      <a:pt x="4725" y="1"/>
                    </a:moveTo>
                    <a:cubicBezTo>
                      <a:pt x="3624" y="1"/>
                      <a:pt x="2522" y="421"/>
                      <a:pt x="1681" y="1261"/>
                    </a:cubicBezTo>
                    <a:cubicBezTo>
                      <a:pt x="0" y="2941"/>
                      <a:pt x="0" y="5666"/>
                      <a:pt x="1681" y="7349"/>
                    </a:cubicBezTo>
                    <a:cubicBezTo>
                      <a:pt x="2522" y="8189"/>
                      <a:pt x="3624" y="8609"/>
                      <a:pt x="4725" y="8609"/>
                    </a:cubicBezTo>
                    <a:cubicBezTo>
                      <a:pt x="5827" y="8609"/>
                      <a:pt x="6928" y="8189"/>
                      <a:pt x="7769" y="7349"/>
                    </a:cubicBezTo>
                    <a:cubicBezTo>
                      <a:pt x="9449" y="5666"/>
                      <a:pt x="9449" y="2941"/>
                      <a:pt x="7769" y="1261"/>
                    </a:cubicBezTo>
                    <a:cubicBezTo>
                      <a:pt x="6928" y="421"/>
                      <a:pt x="5827" y="1"/>
                      <a:pt x="4725"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a:off x="3237141" y="1900423"/>
                <a:ext cx="74029" cy="74057"/>
              </a:xfrm>
              <a:custGeom>
                <a:rect b="b" l="l" r="r" t="t"/>
                <a:pathLst>
                  <a:path extrusionOk="0" h="3964" w="3963">
                    <a:moveTo>
                      <a:pt x="1981" y="1"/>
                    </a:moveTo>
                    <a:cubicBezTo>
                      <a:pt x="887" y="1"/>
                      <a:pt x="0" y="889"/>
                      <a:pt x="0" y="1983"/>
                    </a:cubicBezTo>
                    <a:cubicBezTo>
                      <a:pt x="0" y="3077"/>
                      <a:pt x="887" y="3963"/>
                      <a:pt x="1981" y="3963"/>
                    </a:cubicBezTo>
                    <a:cubicBezTo>
                      <a:pt x="3075" y="3963"/>
                      <a:pt x="3963" y="3077"/>
                      <a:pt x="3963" y="1983"/>
                    </a:cubicBezTo>
                    <a:cubicBezTo>
                      <a:pt x="3963" y="889"/>
                      <a:pt x="3075" y="1"/>
                      <a:pt x="1981"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a:off x="3216630" y="1688077"/>
                <a:ext cx="115013" cy="99615"/>
              </a:xfrm>
              <a:custGeom>
                <a:rect b="b" l="l" r="r" t="t"/>
                <a:pathLst>
                  <a:path extrusionOk="0" h="5332" w="6157">
                    <a:moveTo>
                      <a:pt x="1" y="0"/>
                    </a:moveTo>
                    <a:lnTo>
                      <a:pt x="3079" y="5332"/>
                    </a:lnTo>
                    <a:lnTo>
                      <a:pt x="6157"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 name="Google Shape;156;p5"/>
            <p:cNvSpPr/>
            <p:nvPr/>
          </p:nvSpPr>
          <p:spPr>
            <a:xfrm>
              <a:off x="3030448" y="3169989"/>
              <a:ext cx="4872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 name="Google Shape;157;p5"/>
          <p:cNvGrpSpPr/>
          <p:nvPr/>
        </p:nvGrpSpPr>
        <p:grpSpPr>
          <a:xfrm>
            <a:off x="3225893" y="2953427"/>
            <a:ext cx="281098" cy="295166"/>
            <a:chOff x="-62154300" y="3743949"/>
            <a:chExt cx="318200" cy="317451"/>
          </a:xfrm>
        </p:grpSpPr>
        <p:sp>
          <p:nvSpPr>
            <p:cNvPr id="158" name="Google Shape;158;p5"/>
            <p:cNvSpPr/>
            <p:nvPr/>
          </p:nvSpPr>
          <p:spPr>
            <a:xfrm>
              <a:off x="-61992900" y="3743949"/>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5"/>
          <p:cNvGrpSpPr/>
          <p:nvPr/>
        </p:nvGrpSpPr>
        <p:grpSpPr>
          <a:xfrm>
            <a:off x="6078185" y="1383469"/>
            <a:ext cx="979603" cy="2155285"/>
            <a:chOff x="5282198" y="1688077"/>
            <a:chExt cx="979603" cy="2155285"/>
          </a:xfrm>
        </p:grpSpPr>
        <p:sp>
          <p:nvSpPr>
            <p:cNvPr id="161" name="Google Shape;161;p5"/>
            <p:cNvSpPr/>
            <p:nvPr/>
          </p:nvSpPr>
          <p:spPr>
            <a:xfrm>
              <a:off x="5518050" y="1897800"/>
              <a:ext cx="15550" cy="1458471"/>
            </a:xfrm>
            <a:custGeom>
              <a:rect b="b" l="l" r="r" t="t"/>
              <a:pathLst>
                <a:path extrusionOk="0" h="79351" w="833">
                  <a:moveTo>
                    <a:pt x="1" y="1"/>
                  </a:moveTo>
                  <a:lnTo>
                    <a:pt x="1" y="79350"/>
                  </a:lnTo>
                  <a:lnTo>
                    <a:pt x="832" y="79350"/>
                  </a:lnTo>
                  <a:lnTo>
                    <a:pt x="832"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5"/>
            <p:cNvSpPr/>
            <p:nvPr/>
          </p:nvSpPr>
          <p:spPr>
            <a:xfrm>
              <a:off x="5282289" y="1824775"/>
              <a:ext cx="979512" cy="225404"/>
            </a:xfrm>
            <a:custGeom>
              <a:rect b="b" l="l" r="r" t="t"/>
              <a:pathLst>
                <a:path extrusionOk="0" h="12065" w="40181">
                  <a:moveTo>
                    <a:pt x="1" y="0"/>
                  </a:moveTo>
                  <a:lnTo>
                    <a:pt x="1" y="12065"/>
                  </a:lnTo>
                  <a:lnTo>
                    <a:pt x="40181" y="12065"/>
                  </a:lnTo>
                  <a:lnTo>
                    <a:pt x="4018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5"/>
            <p:cNvSpPr/>
            <p:nvPr/>
          </p:nvSpPr>
          <p:spPr>
            <a:xfrm>
              <a:off x="5437589" y="1857042"/>
              <a:ext cx="176470" cy="160838"/>
            </a:xfrm>
            <a:custGeom>
              <a:rect b="b" l="l" r="r" t="t"/>
              <a:pathLst>
                <a:path extrusionOk="0" h="8609" w="9447">
                  <a:moveTo>
                    <a:pt x="4723" y="1"/>
                  </a:moveTo>
                  <a:cubicBezTo>
                    <a:pt x="3622" y="1"/>
                    <a:pt x="2521" y="421"/>
                    <a:pt x="1680" y="1261"/>
                  </a:cubicBezTo>
                  <a:cubicBezTo>
                    <a:pt x="0" y="2941"/>
                    <a:pt x="0" y="5666"/>
                    <a:pt x="1680" y="7347"/>
                  </a:cubicBezTo>
                  <a:cubicBezTo>
                    <a:pt x="2521" y="8188"/>
                    <a:pt x="3622" y="8609"/>
                    <a:pt x="4723" y="8609"/>
                  </a:cubicBezTo>
                  <a:cubicBezTo>
                    <a:pt x="5825" y="8609"/>
                    <a:pt x="6926" y="8188"/>
                    <a:pt x="7766" y="7347"/>
                  </a:cubicBezTo>
                  <a:cubicBezTo>
                    <a:pt x="9447" y="5666"/>
                    <a:pt x="9447" y="2941"/>
                    <a:pt x="7766" y="1261"/>
                  </a:cubicBezTo>
                  <a:cubicBezTo>
                    <a:pt x="6926" y="421"/>
                    <a:pt x="5825" y="1"/>
                    <a:pt x="4723"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5"/>
            <p:cNvSpPr/>
            <p:nvPr/>
          </p:nvSpPr>
          <p:spPr>
            <a:xfrm>
              <a:off x="5488809" y="1900423"/>
              <a:ext cx="74029" cy="74057"/>
            </a:xfrm>
            <a:custGeom>
              <a:rect b="b" l="l" r="r" t="t"/>
              <a:pathLst>
                <a:path extrusionOk="0" h="3964" w="3963">
                  <a:moveTo>
                    <a:pt x="1980" y="1"/>
                  </a:moveTo>
                  <a:cubicBezTo>
                    <a:pt x="887" y="1"/>
                    <a:pt x="0" y="889"/>
                    <a:pt x="0" y="1983"/>
                  </a:cubicBezTo>
                  <a:cubicBezTo>
                    <a:pt x="0" y="3077"/>
                    <a:pt x="887" y="3963"/>
                    <a:pt x="1980" y="3963"/>
                  </a:cubicBezTo>
                  <a:cubicBezTo>
                    <a:pt x="3076" y="3963"/>
                    <a:pt x="3963" y="3077"/>
                    <a:pt x="3963" y="1983"/>
                  </a:cubicBezTo>
                  <a:cubicBezTo>
                    <a:pt x="3963" y="889"/>
                    <a:pt x="3076" y="1"/>
                    <a:pt x="1980"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5"/>
            <p:cNvSpPr/>
            <p:nvPr/>
          </p:nvSpPr>
          <p:spPr>
            <a:xfrm>
              <a:off x="5468336" y="1688077"/>
              <a:ext cx="114975" cy="99615"/>
            </a:xfrm>
            <a:custGeom>
              <a:rect b="b" l="l" r="r" t="t"/>
              <a:pathLst>
                <a:path extrusionOk="0" h="5332" w="6155">
                  <a:moveTo>
                    <a:pt x="0" y="0"/>
                  </a:moveTo>
                  <a:lnTo>
                    <a:pt x="3076" y="5332"/>
                  </a:lnTo>
                  <a:lnTo>
                    <a:pt x="6154"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5"/>
            <p:cNvSpPr/>
            <p:nvPr/>
          </p:nvSpPr>
          <p:spPr>
            <a:xfrm>
              <a:off x="5282198" y="3356462"/>
              <a:ext cx="487200" cy="4869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 name="Google Shape;167;p5"/>
          <p:cNvGrpSpPr/>
          <p:nvPr/>
        </p:nvGrpSpPr>
        <p:grpSpPr>
          <a:xfrm>
            <a:off x="1785051" y="1383469"/>
            <a:ext cx="1355536" cy="1116835"/>
            <a:chOff x="1903464" y="1688077"/>
            <a:chExt cx="1355536" cy="1116835"/>
          </a:xfrm>
        </p:grpSpPr>
        <p:sp>
          <p:nvSpPr>
            <p:cNvPr id="168" name="Google Shape;168;p5"/>
            <p:cNvSpPr/>
            <p:nvPr/>
          </p:nvSpPr>
          <p:spPr>
            <a:xfrm>
              <a:off x="2471672" y="1688077"/>
              <a:ext cx="115013" cy="99615"/>
            </a:xfrm>
            <a:custGeom>
              <a:rect b="b" l="l" r="r" t="t"/>
              <a:pathLst>
                <a:path extrusionOk="0" h="5332" w="6157">
                  <a:moveTo>
                    <a:pt x="1" y="0"/>
                  </a:moveTo>
                  <a:lnTo>
                    <a:pt x="3078" y="5332"/>
                  </a:lnTo>
                  <a:lnTo>
                    <a:pt x="61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9" name="Google Shape;169;p5"/>
            <p:cNvGrpSpPr/>
            <p:nvPr/>
          </p:nvGrpSpPr>
          <p:grpSpPr>
            <a:xfrm>
              <a:off x="1903464" y="1824775"/>
              <a:ext cx="1355536" cy="980137"/>
              <a:chOff x="1903464" y="1824775"/>
              <a:chExt cx="1355536" cy="980137"/>
            </a:xfrm>
          </p:grpSpPr>
          <p:sp>
            <p:nvSpPr>
              <p:cNvPr id="170" name="Google Shape;170;p5"/>
              <p:cNvSpPr/>
              <p:nvPr/>
            </p:nvSpPr>
            <p:spPr>
              <a:xfrm>
                <a:off x="2515825" y="1897800"/>
                <a:ext cx="15550" cy="421011"/>
              </a:xfrm>
              <a:custGeom>
                <a:rect b="b" l="l" r="r" t="t"/>
                <a:pathLst>
                  <a:path extrusionOk="0" h="25267" w="833">
                    <a:moveTo>
                      <a:pt x="1" y="1"/>
                    </a:moveTo>
                    <a:lnTo>
                      <a:pt x="1" y="25267"/>
                    </a:lnTo>
                    <a:lnTo>
                      <a:pt x="832" y="25267"/>
                    </a:lnTo>
                    <a:lnTo>
                      <a:pt x="8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5"/>
              <p:cNvSpPr/>
              <p:nvPr/>
            </p:nvSpPr>
            <p:spPr>
              <a:xfrm>
                <a:off x="2203666" y="1824775"/>
                <a:ext cx="1055334" cy="225404"/>
              </a:xfrm>
              <a:custGeom>
                <a:rect b="b" l="l" r="r" t="t"/>
                <a:pathLst>
                  <a:path extrusionOk="0" h="12065" w="44272">
                    <a:moveTo>
                      <a:pt x="0" y="0"/>
                    </a:moveTo>
                    <a:lnTo>
                      <a:pt x="0" y="12065"/>
                    </a:lnTo>
                    <a:lnTo>
                      <a:pt x="44271" y="12065"/>
                    </a:lnTo>
                    <a:lnTo>
                      <a:pt x="4427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5"/>
              <p:cNvSpPr/>
              <p:nvPr/>
            </p:nvSpPr>
            <p:spPr>
              <a:xfrm>
                <a:off x="2021820" y="1824777"/>
                <a:ext cx="126987" cy="225404"/>
              </a:xfrm>
              <a:custGeom>
                <a:rect b="b" l="l" r="r" t="t"/>
                <a:pathLst>
                  <a:path extrusionOk="0" h="12065" w="6798">
                    <a:moveTo>
                      <a:pt x="1" y="0"/>
                    </a:moveTo>
                    <a:lnTo>
                      <a:pt x="1" y="12065"/>
                    </a:lnTo>
                    <a:lnTo>
                      <a:pt x="6798" y="12065"/>
                    </a:lnTo>
                    <a:lnTo>
                      <a:pt x="67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5"/>
              <p:cNvSpPr/>
              <p:nvPr/>
            </p:nvSpPr>
            <p:spPr>
              <a:xfrm>
                <a:off x="1903464" y="1824777"/>
                <a:ext cx="63493" cy="225404"/>
              </a:xfrm>
              <a:custGeom>
                <a:rect b="b" l="l" r="r" t="t"/>
                <a:pathLst>
                  <a:path extrusionOk="0" h="12065" w="3399">
                    <a:moveTo>
                      <a:pt x="0" y="0"/>
                    </a:moveTo>
                    <a:lnTo>
                      <a:pt x="0" y="12065"/>
                    </a:lnTo>
                    <a:lnTo>
                      <a:pt x="3398" y="12065"/>
                    </a:lnTo>
                    <a:lnTo>
                      <a:pt x="3398"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2437151" y="1857061"/>
                <a:ext cx="172921" cy="160838"/>
              </a:xfrm>
              <a:custGeom>
                <a:rect b="b" l="l" r="r" t="t"/>
                <a:pathLst>
                  <a:path extrusionOk="0" h="8609" w="9257">
                    <a:moveTo>
                      <a:pt x="4621" y="0"/>
                    </a:moveTo>
                    <a:cubicBezTo>
                      <a:pt x="2547" y="0"/>
                      <a:pt x="721" y="1504"/>
                      <a:pt x="379" y="3617"/>
                    </a:cubicBezTo>
                    <a:cubicBezTo>
                      <a:pt x="0" y="5963"/>
                      <a:pt x="1594" y="8174"/>
                      <a:pt x="3942" y="8553"/>
                    </a:cubicBezTo>
                    <a:cubicBezTo>
                      <a:pt x="4174" y="8590"/>
                      <a:pt x="4406" y="8609"/>
                      <a:pt x="4634" y="8609"/>
                    </a:cubicBezTo>
                    <a:cubicBezTo>
                      <a:pt x="6708" y="8609"/>
                      <a:pt x="8536" y="7106"/>
                      <a:pt x="8877" y="4992"/>
                    </a:cubicBezTo>
                    <a:cubicBezTo>
                      <a:pt x="9257" y="2646"/>
                      <a:pt x="7663" y="436"/>
                      <a:pt x="5315" y="57"/>
                    </a:cubicBezTo>
                    <a:cubicBezTo>
                      <a:pt x="5082" y="19"/>
                      <a:pt x="4850" y="0"/>
                      <a:pt x="462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5"/>
              <p:cNvSpPr/>
              <p:nvPr/>
            </p:nvSpPr>
            <p:spPr>
              <a:xfrm>
                <a:off x="2486578" y="1900423"/>
                <a:ext cx="74029" cy="74057"/>
              </a:xfrm>
              <a:custGeom>
                <a:rect b="b" l="l" r="r" t="t"/>
                <a:pathLst>
                  <a:path extrusionOk="0" h="3964" w="3963">
                    <a:moveTo>
                      <a:pt x="1981" y="1"/>
                    </a:moveTo>
                    <a:cubicBezTo>
                      <a:pt x="887" y="1"/>
                      <a:pt x="0" y="889"/>
                      <a:pt x="0" y="1983"/>
                    </a:cubicBezTo>
                    <a:cubicBezTo>
                      <a:pt x="0" y="3077"/>
                      <a:pt x="887" y="3963"/>
                      <a:pt x="1981" y="3963"/>
                    </a:cubicBezTo>
                    <a:cubicBezTo>
                      <a:pt x="3074" y="3963"/>
                      <a:pt x="3963" y="3077"/>
                      <a:pt x="3963" y="1983"/>
                    </a:cubicBezTo>
                    <a:cubicBezTo>
                      <a:pt x="3963" y="889"/>
                      <a:pt x="3074" y="1"/>
                      <a:pt x="1981"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5"/>
              <p:cNvSpPr/>
              <p:nvPr/>
            </p:nvSpPr>
            <p:spPr>
              <a:xfrm>
                <a:off x="2279948" y="2318012"/>
                <a:ext cx="487200" cy="486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77" name="Google Shape;177;p5"/>
          <p:cNvGrpSpPr/>
          <p:nvPr/>
        </p:nvGrpSpPr>
        <p:grpSpPr>
          <a:xfrm>
            <a:off x="5099035" y="1383469"/>
            <a:ext cx="979474" cy="1103460"/>
            <a:chOff x="4531648" y="1688077"/>
            <a:chExt cx="979474" cy="1103460"/>
          </a:xfrm>
        </p:grpSpPr>
        <p:sp>
          <p:nvSpPr>
            <p:cNvPr id="178" name="Google Shape;178;p5"/>
            <p:cNvSpPr/>
            <p:nvPr/>
          </p:nvSpPr>
          <p:spPr>
            <a:xfrm>
              <a:off x="4767475" y="1897800"/>
              <a:ext cx="15575" cy="420968"/>
            </a:xfrm>
            <a:custGeom>
              <a:rect b="b" l="l" r="r" t="t"/>
              <a:pathLst>
                <a:path extrusionOk="0" h="30627" w="833">
                  <a:moveTo>
                    <a:pt x="0" y="1"/>
                  </a:moveTo>
                  <a:lnTo>
                    <a:pt x="0" y="30627"/>
                  </a:lnTo>
                  <a:lnTo>
                    <a:pt x="832" y="30627"/>
                  </a:lnTo>
                  <a:lnTo>
                    <a:pt x="832"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5"/>
            <p:cNvSpPr/>
            <p:nvPr/>
          </p:nvSpPr>
          <p:spPr>
            <a:xfrm>
              <a:off x="4531710" y="1824775"/>
              <a:ext cx="979412" cy="225404"/>
            </a:xfrm>
            <a:custGeom>
              <a:rect b="b" l="l" r="r" t="t"/>
              <a:pathLst>
                <a:path extrusionOk="0" h="12065" w="40181">
                  <a:moveTo>
                    <a:pt x="1" y="0"/>
                  </a:moveTo>
                  <a:lnTo>
                    <a:pt x="1" y="12065"/>
                  </a:lnTo>
                  <a:lnTo>
                    <a:pt x="40181" y="12065"/>
                  </a:lnTo>
                  <a:lnTo>
                    <a:pt x="401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5"/>
            <p:cNvSpPr/>
            <p:nvPr/>
          </p:nvSpPr>
          <p:spPr>
            <a:xfrm>
              <a:off x="4687008" y="1857042"/>
              <a:ext cx="176526" cy="160838"/>
            </a:xfrm>
            <a:custGeom>
              <a:rect b="b" l="l" r="r" t="t"/>
              <a:pathLst>
                <a:path extrusionOk="0" h="8609" w="9450">
                  <a:moveTo>
                    <a:pt x="4724" y="1"/>
                  </a:moveTo>
                  <a:cubicBezTo>
                    <a:pt x="3623" y="1"/>
                    <a:pt x="2521" y="421"/>
                    <a:pt x="1681" y="1261"/>
                  </a:cubicBezTo>
                  <a:cubicBezTo>
                    <a:pt x="1" y="2941"/>
                    <a:pt x="1" y="5666"/>
                    <a:pt x="1681" y="7349"/>
                  </a:cubicBezTo>
                  <a:cubicBezTo>
                    <a:pt x="2521" y="8189"/>
                    <a:pt x="3623" y="8609"/>
                    <a:pt x="4724" y="8609"/>
                  </a:cubicBezTo>
                  <a:cubicBezTo>
                    <a:pt x="5826" y="8609"/>
                    <a:pt x="6927" y="8189"/>
                    <a:pt x="7767" y="7349"/>
                  </a:cubicBezTo>
                  <a:cubicBezTo>
                    <a:pt x="9449" y="5666"/>
                    <a:pt x="9449" y="2941"/>
                    <a:pt x="7767" y="1261"/>
                  </a:cubicBezTo>
                  <a:cubicBezTo>
                    <a:pt x="6927" y="421"/>
                    <a:pt x="5826" y="1"/>
                    <a:pt x="4724"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5"/>
            <p:cNvSpPr/>
            <p:nvPr/>
          </p:nvSpPr>
          <p:spPr>
            <a:xfrm>
              <a:off x="4738247" y="1900423"/>
              <a:ext cx="74029" cy="74057"/>
            </a:xfrm>
            <a:custGeom>
              <a:rect b="b" l="l" r="r" t="t"/>
              <a:pathLst>
                <a:path extrusionOk="0" h="3964" w="3963">
                  <a:moveTo>
                    <a:pt x="1982" y="1"/>
                  </a:moveTo>
                  <a:cubicBezTo>
                    <a:pt x="888" y="1"/>
                    <a:pt x="0" y="889"/>
                    <a:pt x="0" y="1983"/>
                  </a:cubicBezTo>
                  <a:cubicBezTo>
                    <a:pt x="0" y="3077"/>
                    <a:pt x="888" y="3963"/>
                    <a:pt x="1982" y="3963"/>
                  </a:cubicBezTo>
                  <a:cubicBezTo>
                    <a:pt x="3076" y="3963"/>
                    <a:pt x="3962" y="3077"/>
                    <a:pt x="3962" y="1983"/>
                  </a:cubicBezTo>
                  <a:cubicBezTo>
                    <a:pt x="3962" y="889"/>
                    <a:pt x="3076" y="1"/>
                    <a:pt x="198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5"/>
            <p:cNvSpPr/>
            <p:nvPr/>
          </p:nvSpPr>
          <p:spPr>
            <a:xfrm>
              <a:off x="4717176" y="1688077"/>
              <a:ext cx="114994" cy="99615"/>
            </a:xfrm>
            <a:custGeom>
              <a:rect b="b" l="l" r="r" t="t"/>
              <a:pathLst>
                <a:path extrusionOk="0" h="5332" w="6156">
                  <a:moveTo>
                    <a:pt x="0" y="0"/>
                  </a:moveTo>
                  <a:lnTo>
                    <a:pt x="3078" y="5332"/>
                  </a:lnTo>
                  <a:lnTo>
                    <a:pt x="6156"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5"/>
            <p:cNvSpPr/>
            <p:nvPr/>
          </p:nvSpPr>
          <p:spPr>
            <a:xfrm>
              <a:off x="4531648" y="2304637"/>
              <a:ext cx="487200" cy="486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5"/>
          <p:cNvGrpSpPr/>
          <p:nvPr/>
        </p:nvGrpSpPr>
        <p:grpSpPr>
          <a:xfrm>
            <a:off x="2271927" y="2109190"/>
            <a:ext cx="266418" cy="286853"/>
            <a:chOff x="-63679950" y="3360375"/>
            <a:chExt cx="318225" cy="316650"/>
          </a:xfrm>
        </p:grpSpPr>
        <p:sp>
          <p:nvSpPr>
            <p:cNvPr id="185" name="Google Shape;185;p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5"/>
          <p:cNvGrpSpPr/>
          <p:nvPr/>
        </p:nvGrpSpPr>
        <p:grpSpPr>
          <a:xfrm>
            <a:off x="4221380" y="2415574"/>
            <a:ext cx="283972" cy="279546"/>
            <a:chOff x="-61784125" y="3377700"/>
            <a:chExt cx="316650" cy="317450"/>
          </a:xfrm>
        </p:grpSpPr>
        <p:sp>
          <p:nvSpPr>
            <p:cNvPr id="190" name="Google Shape;190;p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7" name="Google Shape;197;p5"/>
          <p:cNvGrpSpPr/>
          <p:nvPr/>
        </p:nvGrpSpPr>
        <p:grpSpPr>
          <a:xfrm>
            <a:off x="6171887" y="3144924"/>
            <a:ext cx="299868" cy="300657"/>
            <a:chOff x="-61783350" y="3743950"/>
            <a:chExt cx="316650" cy="317450"/>
          </a:xfrm>
        </p:grpSpPr>
        <p:sp>
          <p:nvSpPr>
            <p:cNvPr id="198" name="Google Shape;198;p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5"/>
          <p:cNvSpPr txBox="1"/>
          <p:nvPr>
            <p:ph idx="4294967295" type="ctrTitle"/>
          </p:nvPr>
        </p:nvSpPr>
        <p:spPr>
          <a:xfrm>
            <a:off x="2029859" y="981911"/>
            <a:ext cx="750600" cy="2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Step 1</a:t>
            </a:r>
            <a:endParaRPr b="0" i="0" sz="1200" u="none" cap="none" strike="noStrike">
              <a:solidFill>
                <a:schemeClr val="accent1"/>
              </a:solidFill>
              <a:latin typeface="Abril Fatface"/>
              <a:ea typeface="Abril Fatface"/>
              <a:cs typeface="Abril Fatface"/>
              <a:sym typeface="Abril Fatface"/>
            </a:endParaRPr>
          </a:p>
        </p:txBody>
      </p:sp>
      <p:sp>
        <p:nvSpPr>
          <p:cNvPr id="201" name="Google Shape;201;p5"/>
          <p:cNvSpPr txBox="1"/>
          <p:nvPr>
            <p:ph idx="4294967295" type="ctrTitle"/>
          </p:nvPr>
        </p:nvSpPr>
        <p:spPr>
          <a:xfrm>
            <a:off x="3009022" y="981911"/>
            <a:ext cx="750600" cy="2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Step 2</a:t>
            </a:r>
            <a:endParaRPr b="0" i="0" sz="1200" u="none" cap="none" strike="noStrike">
              <a:solidFill>
                <a:schemeClr val="accent1"/>
              </a:solidFill>
              <a:latin typeface="Abril Fatface"/>
              <a:ea typeface="Abril Fatface"/>
              <a:cs typeface="Abril Fatface"/>
              <a:sym typeface="Abril Fatface"/>
            </a:endParaRPr>
          </a:p>
        </p:txBody>
      </p:sp>
      <p:sp>
        <p:nvSpPr>
          <p:cNvPr id="202" name="Google Shape;202;p5"/>
          <p:cNvSpPr txBox="1"/>
          <p:nvPr>
            <p:ph idx="4294967295" type="ctrTitle"/>
          </p:nvPr>
        </p:nvSpPr>
        <p:spPr>
          <a:xfrm>
            <a:off x="3988184" y="981911"/>
            <a:ext cx="750600" cy="2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Step 3</a:t>
            </a:r>
            <a:endParaRPr b="0" i="0" sz="1200" u="none" cap="none" strike="noStrike">
              <a:solidFill>
                <a:schemeClr val="accent1"/>
              </a:solidFill>
              <a:latin typeface="Abril Fatface"/>
              <a:ea typeface="Abril Fatface"/>
              <a:cs typeface="Abril Fatface"/>
              <a:sym typeface="Abril Fatface"/>
            </a:endParaRPr>
          </a:p>
        </p:txBody>
      </p:sp>
      <p:sp>
        <p:nvSpPr>
          <p:cNvPr id="203" name="Google Shape;203;p5"/>
          <p:cNvSpPr txBox="1"/>
          <p:nvPr>
            <p:ph idx="4294967295" type="ctrTitle"/>
          </p:nvPr>
        </p:nvSpPr>
        <p:spPr>
          <a:xfrm>
            <a:off x="4966759" y="981911"/>
            <a:ext cx="750600" cy="2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Step 4</a:t>
            </a:r>
            <a:endParaRPr b="0" i="0" sz="1200" u="none" cap="none" strike="noStrike">
              <a:solidFill>
                <a:schemeClr val="accent1"/>
              </a:solidFill>
              <a:latin typeface="Abril Fatface"/>
              <a:ea typeface="Abril Fatface"/>
              <a:cs typeface="Abril Fatface"/>
              <a:sym typeface="Abril Fatface"/>
            </a:endParaRPr>
          </a:p>
        </p:txBody>
      </p:sp>
      <p:sp>
        <p:nvSpPr>
          <p:cNvPr id="204" name="Google Shape;204;p5"/>
          <p:cNvSpPr txBox="1"/>
          <p:nvPr>
            <p:ph idx="4294967295" type="ctrTitle"/>
          </p:nvPr>
        </p:nvSpPr>
        <p:spPr>
          <a:xfrm>
            <a:off x="5946509" y="981911"/>
            <a:ext cx="750600" cy="283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Step 5</a:t>
            </a:r>
            <a:endParaRPr b="0" i="0" sz="1200" u="none" cap="none" strike="noStrike">
              <a:solidFill>
                <a:schemeClr val="accent1"/>
              </a:solidFill>
              <a:latin typeface="Abril Fatface"/>
              <a:ea typeface="Abril Fatface"/>
              <a:cs typeface="Abril Fatface"/>
              <a:sym typeface="Abril Fatface"/>
            </a:endParaRPr>
          </a:p>
        </p:txBody>
      </p:sp>
      <p:sp>
        <p:nvSpPr>
          <p:cNvPr id="205" name="Google Shape;205;p5"/>
          <p:cNvSpPr txBox="1"/>
          <p:nvPr/>
        </p:nvSpPr>
        <p:spPr>
          <a:xfrm>
            <a:off x="1942262" y="2501317"/>
            <a:ext cx="925800" cy="57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Suscripción a la´página de</a:t>
            </a:r>
            <a:endParaRPr b="0" i="0" sz="900" u="none" cap="none" strike="noStrike">
              <a:solidFill>
                <a:schemeClr val="dk1"/>
              </a:solidFill>
              <a:latin typeface="Oxygen Light"/>
              <a:ea typeface="Oxygen Light"/>
              <a:cs typeface="Oxygen Light"/>
              <a:sym typeface="Oxygen Light"/>
            </a:endParaRPr>
          </a:p>
        </p:txBody>
      </p:sp>
      <p:sp>
        <p:nvSpPr>
          <p:cNvPr id="206" name="Google Shape;206;p5"/>
          <p:cNvSpPr txBox="1"/>
          <p:nvPr/>
        </p:nvSpPr>
        <p:spPr>
          <a:xfrm>
            <a:off x="2868062" y="3333383"/>
            <a:ext cx="994716" cy="57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Descarga individual de las bases por año  (2016 al 2020)</a:t>
            </a:r>
            <a:endParaRPr b="0" i="0" sz="900" u="none" cap="none" strike="noStrike">
              <a:solidFill>
                <a:schemeClr val="dk1"/>
              </a:solidFill>
              <a:latin typeface="Oxygen Light"/>
              <a:ea typeface="Oxygen Light"/>
              <a:cs typeface="Oxygen Light"/>
              <a:sym typeface="Oxygen Ligh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Oxygen Light"/>
              <a:ea typeface="Oxygen Light"/>
              <a:cs typeface="Oxygen Light"/>
              <a:sym typeface="Oxygen Light"/>
            </a:endParaRPr>
          </a:p>
        </p:txBody>
      </p:sp>
      <p:sp>
        <p:nvSpPr>
          <p:cNvPr id="207" name="Google Shape;207;p5"/>
          <p:cNvSpPr txBox="1"/>
          <p:nvPr/>
        </p:nvSpPr>
        <p:spPr>
          <a:xfrm>
            <a:off x="4879725" y="2492867"/>
            <a:ext cx="925800" cy="57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Junté las bases de todos los 5 años y asigné los prefijos de los tipos de variable</a:t>
            </a:r>
            <a:endParaRPr b="0" i="0" sz="900" u="none" cap="none" strike="noStrike">
              <a:solidFill>
                <a:schemeClr val="dk1"/>
              </a:solidFill>
              <a:latin typeface="Oxygen Light"/>
              <a:ea typeface="Oxygen Light"/>
              <a:cs typeface="Oxygen Light"/>
              <a:sym typeface="Oxygen Light"/>
            </a:endParaRPr>
          </a:p>
        </p:txBody>
      </p:sp>
      <p:sp>
        <p:nvSpPr>
          <p:cNvPr id="208" name="Google Shape;208;p5"/>
          <p:cNvSpPr txBox="1"/>
          <p:nvPr/>
        </p:nvSpPr>
        <p:spPr>
          <a:xfrm>
            <a:off x="3900109" y="2824560"/>
            <a:ext cx="925800" cy="75044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Antes de agrupar las bases  de todos los años revisé</a:t>
            </a:r>
            <a:endParaRPr/>
          </a:p>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dk1"/>
                </a:solidFill>
                <a:latin typeface="Oxygen Light"/>
                <a:ea typeface="Oxygen Light"/>
                <a:cs typeface="Oxygen Light"/>
                <a:sym typeface="Oxygen Light"/>
              </a:rPr>
              <a:t>completitud y  conformidad</a:t>
            </a:r>
            <a:endParaRPr b="1" i="0" sz="900" u="none" cap="none" strike="noStrike">
              <a:solidFill>
                <a:schemeClr val="dk1"/>
              </a:solidFill>
              <a:latin typeface="Oxygen Light"/>
              <a:ea typeface="Oxygen Light"/>
              <a:cs typeface="Oxygen Light"/>
              <a:sym typeface="Oxygen Light"/>
            </a:endParaRPr>
          </a:p>
        </p:txBody>
      </p:sp>
      <p:sp>
        <p:nvSpPr>
          <p:cNvPr id="209" name="Google Shape;209;p5"/>
          <p:cNvSpPr txBox="1"/>
          <p:nvPr/>
        </p:nvSpPr>
        <p:spPr>
          <a:xfrm>
            <a:off x="5858912" y="3551541"/>
            <a:ext cx="925800" cy="90923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Dimensión final:</a:t>
            </a:r>
            <a:endParaRPr/>
          </a:p>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dk1"/>
                </a:solidFill>
                <a:latin typeface="Oxygen Light"/>
                <a:ea typeface="Oxygen Light"/>
                <a:cs typeface="Oxygen Light"/>
                <a:sym typeface="Oxygen Light"/>
              </a:rPr>
              <a:t>12 columnas</a:t>
            </a:r>
            <a:endParaRPr/>
          </a:p>
          <a:p>
            <a:pPr indent="0" lvl="0" marL="0" marR="0" rtl="0" algn="ctr">
              <a:lnSpc>
                <a:spcPct val="100000"/>
              </a:lnSpc>
              <a:spcBef>
                <a:spcPts val="0"/>
              </a:spcBef>
              <a:spcAft>
                <a:spcPts val="0"/>
              </a:spcAft>
              <a:buClr>
                <a:srgbClr val="000000"/>
              </a:buClr>
              <a:buSzPts val="900"/>
              <a:buFont typeface="Arial"/>
              <a:buNone/>
            </a:pPr>
            <a:r>
              <a:rPr b="1" i="0" lang="es-ES" sz="900" u="none" cap="none" strike="noStrike">
                <a:solidFill>
                  <a:schemeClr val="dk1"/>
                </a:solidFill>
                <a:latin typeface="Oxygen Light"/>
                <a:ea typeface="Oxygen Light"/>
                <a:cs typeface="Oxygen Light"/>
                <a:sym typeface="Oxygen Light"/>
              </a:rPr>
              <a:t>27,430 filas</a:t>
            </a:r>
            <a:endParaRPr b="1" i="0" sz="900" u="none" cap="none" strike="noStrike">
              <a:solidFill>
                <a:schemeClr val="dk1"/>
              </a:solidFill>
              <a:latin typeface="Oxygen Light"/>
              <a:ea typeface="Oxygen Light"/>
              <a:cs typeface="Oxygen Light"/>
              <a:sym typeface="Oxygen Light"/>
            </a:endParaRPr>
          </a:p>
        </p:txBody>
      </p:sp>
      <p:pic>
        <p:nvPicPr>
          <p:cNvPr descr="Hass Avocado Board" id="210" name="Google Shape;210;p5"/>
          <p:cNvPicPr preferRelativeResize="0"/>
          <p:nvPr/>
        </p:nvPicPr>
        <p:blipFill rotWithShape="1">
          <a:blip r:embed="rId3">
            <a:alphaModFix/>
          </a:blip>
          <a:srcRect b="0" l="0" r="0" t="0"/>
          <a:stretch/>
        </p:blipFill>
        <p:spPr>
          <a:xfrm>
            <a:off x="2076177" y="2875308"/>
            <a:ext cx="672514" cy="443068"/>
          </a:xfrm>
          <a:prstGeom prst="rect">
            <a:avLst/>
          </a:prstGeom>
          <a:noFill/>
          <a:ln>
            <a:noFill/>
          </a:ln>
        </p:spPr>
      </p:pic>
      <p:sp>
        <p:nvSpPr>
          <p:cNvPr id="211" name="Google Shape;211;p5"/>
          <p:cNvSpPr txBox="1"/>
          <p:nvPr/>
        </p:nvSpPr>
        <p:spPr>
          <a:xfrm>
            <a:off x="2676669" y="4280199"/>
            <a:ext cx="3401516" cy="594656"/>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00"/>
              <a:buFont typeface="Arial"/>
              <a:buNone/>
            </a:pPr>
            <a:r>
              <a:rPr b="0" i="0" lang="es-ES" sz="900" u="none" cap="none" strike="noStrike">
                <a:solidFill>
                  <a:schemeClr val="dk1"/>
                </a:solidFill>
                <a:latin typeface="Oxygen Light"/>
                <a:ea typeface="Oxygen Light"/>
                <a:cs typeface="Oxygen Light"/>
                <a:sym typeface="Oxygen Light"/>
              </a:rPr>
              <a:t>Con lo que detecté que 2018 a 2020 las bases tenían el mismo formato y para los años anteriores el nombre de las columnas cambiaba ligeramente  y las variables de texto tenía escritas las zonas con minúsculas únicamente 🡪 posteriormente me permitiría hacer limpieza de texto</a:t>
            </a:r>
            <a:endParaRPr b="0" i="0" sz="900" u="none" cap="none" strike="noStrike">
              <a:solidFill>
                <a:schemeClr val="dk1"/>
              </a:solidFill>
              <a:latin typeface="Oxygen Light"/>
              <a:ea typeface="Oxygen Light"/>
              <a:cs typeface="Oxygen Light"/>
              <a:sym typeface="Oxygen Light"/>
            </a:endParaRPr>
          </a:p>
          <a:p>
            <a:pPr indent="0" lvl="0" marL="0" marR="0" rtl="0" algn="ctr">
              <a:lnSpc>
                <a:spcPct val="100000"/>
              </a:lnSpc>
              <a:spcBef>
                <a:spcPts val="0"/>
              </a:spcBef>
              <a:spcAft>
                <a:spcPts val="0"/>
              </a:spcAft>
              <a:buClr>
                <a:srgbClr val="000000"/>
              </a:buClr>
              <a:buSzPts val="900"/>
              <a:buFont typeface="Arial"/>
              <a:buNone/>
            </a:pPr>
            <a:r>
              <a:t/>
            </a:r>
            <a:endParaRPr b="0" i="0" sz="900" u="none" cap="none" strike="noStrike">
              <a:solidFill>
                <a:schemeClr val="dk1"/>
              </a:solidFill>
              <a:latin typeface="Oxygen Light"/>
              <a:ea typeface="Oxygen Light"/>
              <a:cs typeface="Oxygen Light"/>
              <a:sym typeface="Oxygen Light"/>
            </a:endParaRPr>
          </a:p>
        </p:txBody>
      </p:sp>
      <p:sp>
        <p:nvSpPr>
          <p:cNvPr id="212" name="Google Shape;212;p5"/>
          <p:cNvSpPr/>
          <p:nvPr/>
        </p:nvSpPr>
        <p:spPr>
          <a:xfrm flipH="1">
            <a:off x="4334644" y="3897123"/>
            <a:ext cx="14400" cy="360000"/>
          </a:xfrm>
          <a:custGeom>
            <a:rect b="b" l="l" r="r" t="t"/>
            <a:pathLst>
              <a:path extrusionOk="0" h="49460" w="832">
                <a:moveTo>
                  <a:pt x="0" y="1"/>
                </a:moveTo>
                <a:lnTo>
                  <a:pt x="0" y="49460"/>
                </a:lnTo>
                <a:lnTo>
                  <a:pt x="832" y="49460"/>
                </a:lnTo>
                <a:lnTo>
                  <a:pt x="832" y="1"/>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 name="Google Shape;213;p5"/>
          <p:cNvGrpSpPr/>
          <p:nvPr/>
        </p:nvGrpSpPr>
        <p:grpSpPr>
          <a:xfrm rot="5400000">
            <a:off x="5207279" y="2082579"/>
            <a:ext cx="274517" cy="327738"/>
            <a:chOff x="-59475600" y="2658625"/>
            <a:chExt cx="309550" cy="316625"/>
          </a:xfrm>
        </p:grpSpPr>
        <p:sp>
          <p:nvSpPr>
            <p:cNvPr id="214" name="Google Shape;214;p5"/>
            <p:cNvSpPr/>
            <p:nvPr/>
          </p:nvSpPr>
          <p:spPr>
            <a:xfrm>
              <a:off x="-59427550" y="2913025"/>
              <a:ext cx="19700" cy="19700"/>
            </a:xfrm>
            <a:custGeom>
              <a:rect b="b" l="l" r="r" t="t"/>
              <a:pathLst>
                <a:path extrusionOk="0" h="788" w="788">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5" name="Google Shape;215;p5"/>
            <p:cNvSpPr/>
            <p:nvPr/>
          </p:nvSpPr>
          <p:spPr>
            <a:xfrm>
              <a:off x="-59428350" y="2699575"/>
              <a:ext cx="20500" cy="152825"/>
            </a:xfrm>
            <a:custGeom>
              <a:rect b="b" l="l" r="r" t="t"/>
              <a:pathLst>
                <a:path extrusionOk="0" h="6113" w="82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6" name="Google Shape;216;p5"/>
            <p:cNvSpPr/>
            <p:nvPr/>
          </p:nvSpPr>
          <p:spPr>
            <a:xfrm>
              <a:off x="-59330675" y="2913025"/>
              <a:ext cx="19700" cy="19700"/>
            </a:xfrm>
            <a:custGeom>
              <a:rect b="b" l="l" r="r" t="t"/>
              <a:pathLst>
                <a:path extrusionOk="0" h="788" w="788">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7" name="Google Shape;217;p5"/>
            <p:cNvSpPr/>
            <p:nvPr/>
          </p:nvSpPr>
          <p:spPr>
            <a:xfrm>
              <a:off x="-59330675" y="2699575"/>
              <a:ext cx="20500" cy="152825"/>
            </a:xfrm>
            <a:custGeom>
              <a:rect b="b" l="l" r="r" t="t"/>
              <a:pathLst>
                <a:path extrusionOk="0" h="6113" w="82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8" name="Google Shape;218;p5"/>
            <p:cNvSpPr/>
            <p:nvPr/>
          </p:nvSpPr>
          <p:spPr>
            <a:xfrm>
              <a:off x="-59475600" y="2658625"/>
              <a:ext cx="309550" cy="316625"/>
            </a:xfrm>
            <a:custGeom>
              <a:rect b="b" l="l" r="r" t="t"/>
              <a:pathLst>
                <a:path extrusionOk="0" h="12665" w="12382">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19" name="Google Shape;219;p5"/>
            <p:cNvSpPr/>
            <p:nvPr/>
          </p:nvSpPr>
          <p:spPr>
            <a:xfrm>
              <a:off x="-59234600" y="2913025"/>
              <a:ext cx="19725" cy="19700"/>
            </a:xfrm>
            <a:custGeom>
              <a:rect b="b" l="l" r="r" t="t"/>
              <a:pathLst>
                <a:path extrusionOk="0" h="788" w="789">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20" name="Google Shape;220;p5"/>
            <p:cNvSpPr/>
            <p:nvPr/>
          </p:nvSpPr>
          <p:spPr>
            <a:xfrm>
              <a:off x="-59235375" y="2699575"/>
              <a:ext cx="20500" cy="152825"/>
            </a:xfrm>
            <a:custGeom>
              <a:rect b="b" l="l" r="r" t="t"/>
              <a:pathLst>
                <a:path extrusionOk="0" h="6113" w="82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221" name="Google Shape;221;p5"/>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DATA 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cxnSp>
        <p:nvCxnSpPr>
          <p:cNvPr id="226" name="Google Shape;226;p6"/>
          <p:cNvCxnSpPr/>
          <p:nvPr/>
        </p:nvCxnSpPr>
        <p:spPr>
          <a:xfrm>
            <a:off x="1357568" y="1454775"/>
            <a:ext cx="2808000" cy="0"/>
          </a:xfrm>
          <a:prstGeom prst="straightConnector1">
            <a:avLst/>
          </a:prstGeom>
          <a:noFill/>
          <a:ln cap="flat" cmpd="sng" w="19050">
            <a:solidFill>
              <a:schemeClr val="accent1"/>
            </a:solidFill>
            <a:prstDash val="solid"/>
            <a:round/>
            <a:headEnd len="med" w="med" type="oval"/>
            <a:tailEnd len="med" w="med" type="oval"/>
          </a:ln>
        </p:spPr>
      </p:cxnSp>
      <p:cxnSp>
        <p:nvCxnSpPr>
          <p:cNvPr id="227" name="Google Shape;227;p6"/>
          <p:cNvCxnSpPr/>
          <p:nvPr/>
        </p:nvCxnSpPr>
        <p:spPr>
          <a:xfrm>
            <a:off x="1292106" y="3334643"/>
            <a:ext cx="3017676" cy="0"/>
          </a:xfrm>
          <a:prstGeom prst="straightConnector1">
            <a:avLst/>
          </a:prstGeom>
          <a:noFill/>
          <a:ln cap="flat" cmpd="sng" w="19050">
            <a:solidFill>
              <a:schemeClr val="accent1"/>
            </a:solidFill>
            <a:prstDash val="solid"/>
            <a:round/>
            <a:headEnd len="med" w="med" type="oval"/>
            <a:tailEnd len="med" w="med" type="oval"/>
          </a:ln>
        </p:spPr>
      </p:cxnSp>
      <p:sp>
        <p:nvSpPr>
          <p:cNvPr id="228" name="Google Shape;228;p6"/>
          <p:cNvSpPr/>
          <p:nvPr/>
        </p:nvSpPr>
        <p:spPr>
          <a:xfrm>
            <a:off x="335979" y="1119034"/>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6"/>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DATA SET</a:t>
            </a:r>
            <a:endParaRPr/>
          </a:p>
        </p:txBody>
      </p:sp>
      <p:cxnSp>
        <p:nvCxnSpPr>
          <p:cNvPr id="230" name="Google Shape;230;p6"/>
          <p:cNvCxnSpPr/>
          <p:nvPr/>
        </p:nvCxnSpPr>
        <p:spPr>
          <a:xfrm>
            <a:off x="2954100" y="668531"/>
            <a:ext cx="6189900" cy="0"/>
          </a:xfrm>
          <a:prstGeom prst="straightConnector1">
            <a:avLst/>
          </a:prstGeom>
          <a:noFill/>
          <a:ln cap="flat" cmpd="sng" w="76200">
            <a:solidFill>
              <a:schemeClr val="accent1"/>
            </a:solidFill>
            <a:prstDash val="solid"/>
            <a:round/>
            <a:headEnd len="sm" w="sm" type="none"/>
            <a:tailEnd len="sm" w="sm" type="none"/>
          </a:ln>
        </p:spPr>
      </p:cxnSp>
      <p:sp>
        <p:nvSpPr>
          <p:cNvPr id="231" name="Google Shape;231;p6"/>
          <p:cNvSpPr txBox="1"/>
          <p:nvPr>
            <p:ph idx="4294967295" type="subTitle"/>
          </p:nvPr>
        </p:nvSpPr>
        <p:spPr>
          <a:xfrm>
            <a:off x="391016" y="1683131"/>
            <a:ext cx="3784550" cy="988128"/>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s-ES" sz="1000" u="none" cap="none" strike="noStrike">
                <a:solidFill>
                  <a:srgbClr val="7A5B3D"/>
                </a:solidFill>
                <a:latin typeface="Oxygen Light"/>
                <a:ea typeface="Oxygen Light"/>
                <a:cs typeface="Oxygen Light"/>
                <a:sym typeface="Oxygen Light"/>
              </a:rPr>
              <a:t>1. Geography :</a:t>
            </a:r>
            <a:endParaRPr/>
          </a:p>
          <a:p>
            <a:pPr indent="0" lvl="0" marL="0" marR="0" rtl="0" algn="just">
              <a:lnSpc>
                <a:spcPct val="100000"/>
              </a:lnSpc>
              <a:spcBef>
                <a:spcPts val="0"/>
              </a:spcBef>
              <a:spcAft>
                <a:spcPts val="0"/>
              </a:spcAft>
              <a:buClr>
                <a:schemeClr val="dk1"/>
              </a:buClr>
              <a:buSzPts val="1100"/>
              <a:buFont typeface="Oxygen Light"/>
              <a:buNone/>
            </a:pPr>
            <a:r>
              <a:rPr b="0" i="0" lang="es-ES" sz="1000" u="none" cap="none" strike="noStrike">
                <a:solidFill>
                  <a:schemeClr val="dk1"/>
                </a:solidFill>
                <a:latin typeface="Oxygen Light"/>
                <a:ea typeface="Oxygen Light"/>
                <a:cs typeface="Oxygen Light"/>
                <a:sym typeface="Oxygen Light"/>
              </a:rPr>
              <a:t>Ciudad o region de USA (mercados = reportes regionales de HASS AVOCADO BOARD)</a:t>
            </a:r>
            <a:endParaRPr/>
          </a:p>
          <a:p>
            <a:pPr indent="0" lvl="0" marL="0" marR="0" rtl="0" algn="just">
              <a:lnSpc>
                <a:spcPct val="100000"/>
              </a:lnSpc>
              <a:spcBef>
                <a:spcPts val="0"/>
              </a:spcBef>
              <a:spcAft>
                <a:spcPts val="0"/>
              </a:spcAft>
              <a:buClr>
                <a:schemeClr val="dk1"/>
              </a:buClr>
              <a:buSzPts val="1100"/>
              <a:buFont typeface="Arial"/>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00000"/>
              </a:lnSpc>
              <a:spcBef>
                <a:spcPts val="0"/>
              </a:spcBef>
              <a:spcAft>
                <a:spcPts val="0"/>
              </a:spcAft>
              <a:buClr>
                <a:schemeClr val="dk1"/>
              </a:buClr>
              <a:buSzPts val="1100"/>
              <a:buFont typeface="Arial"/>
              <a:buNone/>
            </a:pPr>
            <a:r>
              <a:rPr b="1" i="0" lang="es-ES" sz="1000" u="none" cap="none" strike="noStrike">
                <a:solidFill>
                  <a:srgbClr val="7A5B3D"/>
                </a:solidFill>
                <a:latin typeface="Oxygen Light"/>
                <a:ea typeface="Oxygen Light"/>
                <a:cs typeface="Oxygen Light"/>
                <a:sym typeface="Oxygen Light"/>
              </a:rPr>
              <a:t>2. Type: </a:t>
            </a:r>
            <a:endParaRPr/>
          </a:p>
          <a:p>
            <a:pPr indent="0" lvl="0" marL="0" marR="0" rtl="0" algn="just">
              <a:lnSpc>
                <a:spcPct val="100000"/>
              </a:lnSpc>
              <a:spcBef>
                <a:spcPts val="0"/>
              </a:spcBef>
              <a:spcAft>
                <a:spcPts val="0"/>
              </a:spcAft>
              <a:buClr>
                <a:schemeClr val="dk1"/>
              </a:buClr>
              <a:buSzPts val="1100"/>
              <a:buFont typeface="Arial"/>
              <a:buNone/>
            </a:pPr>
            <a:r>
              <a:rPr b="0" i="0" lang="es-ES" sz="1000" u="none" cap="none" strike="noStrike">
                <a:solidFill>
                  <a:schemeClr val="dk1"/>
                </a:solidFill>
                <a:latin typeface="Oxygen Light"/>
                <a:ea typeface="Oxygen Light"/>
                <a:cs typeface="Oxygen Light"/>
                <a:sym typeface="Oxygen Light"/>
              </a:rPr>
              <a:t>Tipo de aguacate, convencional u orgánico</a:t>
            </a:r>
            <a:endParaRPr/>
          </a:p>
        </p:txBody>
      </p:sp>
      <p:cxnSp>
        <p:nvCxnSpPr>
          <p:cNvPr id="232" name="Google Shape;232;p6"/>
          <p:cNvCxnSpPr/>
          <p:nvPr/>
        </p:nvCxnSpPr>
        <p:spPr>
          <a:xfrm>
            <a:off x="4296101" y="1155477"/>
            <a:ext cx="1831800" cy="0"/>
          </a:xfrm>
          <a:prstGeom prst="straightConnector1">
            <a:avLst/>
          </a:prstGeom>
          <a:noFill/>
          <a:ln cap="flat" cmpd="sng" w="19050">
            <a:solidFill>
              <a:schemeClr val="accent1"/>
            </a:solidFill>
            <a:prstDash val="solid"/>
            <a:round/>
            <a:headEnd len="med" w="med" type="oval"/>
            <a:tailEnd len="med" w="med" type="oval"/>
          </a:ln>
        </p:spPr>
      </p:cxnSp>
      <p:sp>
        <p:nvSpPr>
          <p:cNvPr id="233" name="Google Shape;233;p6"/>
          <p:cNvSpPr txBox="1"/>
          <p:nvPr>
            <p:ph idx="4294967295" type="ctrTitle"/>
          </p:nvPr>
        </p:nvSpPr>
        <p:spPr>
          <a:xfrm>
            <a:off x="335979" y="1245644"/>
            <a:ext cx="1113048" cy="2415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Categóricas</a:t>
            </a:r>
            <a:endParaRPr b="0" i="0" sz="1200" u="none" cap="none" strike="noStrike">
              <a:solidFill>
                <a:schemeClr val="accent1"/>
              </a:solidFill>
              <a:latin typeface="Abril Fatface"/>
              <a:ea typeface="Abril Fatface"/>
              <a:cs typeface="Abril Fatface"/>
              <a:sym typeface="Abril Fatface"/>
            </a:endParaRPr>
          </a:p>
        </p:txBody>
      </p:sp>
      <p:pic>
        <p:nvPicPr>
          <p:cNvPr id="234" name="Google Shape;234;p6"/>
          <p:cNvPicPr preferRelativeResize="0"/>
          <p:nvPr/>
        </p:nvPicPr>
        <p:blipFill rotWithShape="1">
          <a:blip r:embed="rId3">
            <a:alphaModFix/>
          </a:blip>
          <a:srcRect b="0" l="0" r="0" t="0"/>
          <a:stretch/>
        </p:blipFill>
        <p:spPr>
          <a:xfrm rot="-1627253">
            <a:off x="3087386" y="1119901"/>
            <a:ext cx="1998374" cy="3157800"/>
          </a:xfrm>
          <a:prstGeom prst="rect">
            <a:avLst/>
          </a:prstGeom>
          <a:noFill/>
          <a:ln>
            <a:noFill/>
          </a:ln>
        </p:spPr>
      </p:pic>
      <p:sp>
        <p:nvSpPr>
          <p:cNvPr id="235" name="Google Shape;235;p6"/>
          <p:cNvSpPr/>
          <p:nvPr/>
        </p:nvSpPr>
        <p:spPr>
          <a:xfrm>
            <a:off x="335979" y="3030733"/>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6"/>
          <p:cNvSpPr txBox="1"/>
          <p:nvPr/>
        </p:nvSpPr>
        <p:spPr>
          <a:xfrm>
            <a:off x="394485" y="3142730"/>
            <a:ext cx="1113048" cy="2415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Tipo fecha</a:t>
            </a:r>
            <a:endParaRPr/>
          </a:p>
        </p:txBody>
      </p:sp>
      <p:sp>
        <p:nvSpPr>
          <p:cNvPr id="237" name="Google Shape;237;p6"/>
          <p:cNvSpPr txBox="1"/>
          <p:nvPr/>
        </p:nvSpPr>
        <p:spPr>
          <a:xfrm>
            <a:off x="391016" y="3503963"/>
            <a:ext cx="3784550" cy="801526"/>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100"/>
              <a:buFont typeface="Arial"/>
              <a:buNone/>
            </a:pPr>
            <a:r>
              <a:rPr b="1" i="0" lang="es-ES" sz="1000" u="none" cap="none" strike="noStrike">
                <a:solidFill>
                  <a:srgbClr val="7A5B3D"/>
                </a:solidFill>
                <a:latin typeface="Oxygen Light"/>
                <a:ea typeface="Oxygen Light"/>
                <a:cs typeface="Oxygen Light"/>
                <a:sym typeface="Oxygen Light"/>
              </a:rPr>
              <a:t>3. Week_Ending :</a:t>
            </a:r>
            <a:endParaRPr/>
          </a:p>
          <a:p>
            <a:pPr indent="0" lvl="0" marL="0" marR="0" rtl="0" algn="just">
              <a:lnSpc>
                <a:spcPct val="100000"/>
              </a:lnSpc>
              <a:spcBef>
                <a:spcPts val="0"/>
              </a:spcBef>
              <a:spcAft>
                <a:spcPts val="0"/>
              </a:spcAft>
              <a:buClr>
                <a:schemeClr val="dk1"/>
              </a:buClr>
              <a:buSzPts val="1100"/>
              <a:buFont typeface="Oxygen Light"/>
              <a:buNone/>
            </a:pPr>
            <a:r>
              <a:rPr b="0" i="0" lang="es-ES" sz="1000" u="none" cap="none" strike="noStrike">
                <a:solidFill>
                  <a:schemeClr val="dk1"/>
                </a:solidFill>
                <a:latin typeface="Oxygen Light"/>
                <a:ea typeface="Oxygen Light"/>
                <a:cs typeface="Oxygen Light"/>
                <a:sym typeface="Oxygen Light"/>
              </a:rPr>
              <a:t>Semana de producción, el día de corte es el día domingo</a:t>
            </a:r>
            <a:endParaRPr/>
          </a:p>
        </p:txBody>
      </p:sp>
      <p:sp>
        <p:nvSpPr>
          <p:cNvPr id="238" name="Google Shape;238;p6"/>
          <p:cNvSpPr/>
          <p:nvPr/>
        </p:nvSpPr>
        <p:spPr>
          <a:xfrm>
            <a:off x="6154147" y="789906"/>
            <a:ext cx="1113048" cy="606298"/>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6"/>
          <p:cNvSpPr txBox="1"/>
          <p:nvPr/>
        </p:nvSpPr>
        <p:spPr>
          <a:xfrm>
            <a:off x="6207289" y="882826"/>
            <a:ext cx="1113048" cy="24157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Numéricas</a:t>
            </a:r>
            <a:endParaRPr b="0" i="0" sz="1200" u="none" cap="none" strike="noStrike">
              <a:solidFill>
                <a:schemeClr val="accent1"/>
              </a:solidFill>
              <a:latin typeface="Abril Fatface"/>
              <a:ea typeface="Abril Fatface"/>
              <a:cs typeface="Abril Fatface"/>
              <a:sym typeface="Abril Fatface"/>
            </a:endParaRPr>
          </a:p>
        </p:txBody>
      </p:sp>
      <p:sp>
        <p:nvSpPr>
          <p:cNvPr id="240" name="Google Shape;240;p6"/>
          <p:cNvSpPr txBox="1"/>
          <p:nvPr/>
        </p:nvSpPr>
        <p:spPr>
          <a:xfrm>
            <a:off x="4968436" y="1606472"/>
            <a:ext cx="3973975" cy="331511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rgbClr val="7A5B3D"/>
                </a:solidFill>
                <a:latin typeface="Oxygen Light"/>
                <a:ea typeface="Oxygen Light"/>
                <a:cs typeface="Oxygen Light"/>
                <a:sym typeface="Oxygen Light"/>
              </a:rPr>
              <a:t>4. ASP  Current Year:</a:t>
            </a:r>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Oxygen Light"/>
                <a:ea typeface="Oxygen Light"/>
                <a:cs typeface="Oxygen Light"/>
                <a:sym typeface="Oxygen Light"/>
              </a:rPr>
              <a:t>“Average Selling Price” o Precio promedio de venta (Doláres/Unidades)</a:t>
            </a:r>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rgbClr val="7A5B3D"/>
                </a:solidFill>
                <a:latin typeface="Oxygen Light"/>
                <a:ea typeface="Oxygen Light"/>
                <a:cs typeface="Oxygen Light"/>
                <a:sym typeface="Oxygen Light"/>
              </a:rPr>
              <a:t>5. Total Bulk and Bags Units: </a:t>
            </a:r>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Oxygen Light"/>
                <a:ea typeface="Oxygen Light"/>
                <a:cs typeface="Oxygen Light"/>
                <a:sym typeface="Oxygen Light"/>
              </a:rPr>
              <a:t>Volumen total de aguactes vendidos </a:t>
            </a:r>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rgbClr val="7A5B3D"/>
                </a:solidFill>
                <a:latin typeface="Oxygen Light"/>
                <a:ea typeface="Oxygen Light"/>
                <a:cs typeface="Oxygen Light"/>
                <a:sym typeface="Oxygen Light"/>
              </a:rPr>
              <a:t>6. 4046 Units: </a:t>
            </a:r>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Oxygen Light"/>
                <a:ea typeface="Oxygen Light"/>
                <a:cs typeface="Oxygen Light"/>
                <a:sym typeface="Oxygen Light"/>
              </a:rPr>
              <a:t>Número total de "Small/Medium Hass Avocado(~3-5oz avocado)" vendidos</a:t>
            </a:r>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rPr b="1" i="0" lang="es-ES" sz="900" u="none" cap="none" strike="noStrike">
                <a:solidFill>
                  <a:srgbClr val="7A5B3D"/>
                </a:solidFill>
                <a:latin typeface="Oxygen Light"/>
                <a:ea typeface="Oxygen Light"/>
                <a:cs typeface="Oxygen Light"/>
                <a:sym typeface="Oxygen Light"/>
              </a:rPr>
              <a:t>7. 4225 Units: </a:t>
            </a:r>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Oxygen Light"/>
                <a:ea typeface="Oxygen Light"/>
                <a:cs typeface="Oxygen Light"/>
                <a:sym typeface="Oxygen Light"/>
              </a:rPr>
              <a:t>Número total de "Large Hass Avocado (~8-10oz avocado)" vendidos</a:t>
            </a:r>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Oxygen Light"/>
              <a:buNone/>
            </a:pPr>
            <a:r>
              <a:rPr b="1" i="0" lang="es-ES" sz="900" u="none" cap="none" strike="noStrike">
                <a:solidFill>
                  <a:srgbClr val="7A5B3D"/>
                </a:solidFill>
                <a:latin typeface="Oxygen Light"/>
                <a:ea typeface="Oxygen Light"/>
                <a:cs typeface="Oxygen Light"/>
                <a:sym typeface="Oxygen Light"/>
              </a:rPr>
              <a:t>8. 4770 Units: </a:t>
            </a:r>
            <a:endParaRPr/>
          </a:p>
          <a:p>
            <a:pPr indent="0" lvl="0" marL="0" marR="0" rtl="0" algn="l">
              <a:lnSpc>
                <a:spcPct val="100000"/>
              </a:lnSpc>
              <a:spcBef>
                <a:spcPts val="0"/>
              </a:spcBef>
              <a:spcAft>
                <a:spcPts val="0"/>
              </a:spcAft>
              <a:buClr>
                <a:schemeClr val="dk1"/>
              </a:buClr>
              <a:buSzPts val="1100"/>
              <a:buFont typeface="Arial"/>
              <a:buNone/>
            </a:pPr>
            <a:r>
              <a:rPr b="0" i="0" lang="es-ES" sz="900" u="none" cap="none" strike="noStrike">
                <a:solidFill>
                  <a:schemeClr val="dk1"/>
                </a:solidFill>
                <a:latin typeface="Oxygen Light"/>
                <a:ea typeface="Oxygen Light"/>
                <a:cs typeface="Oxygen Light"/>
                <a:sym typeface="Oxygen Light"/>
              </a:rPr>
              <a:t>Número total de "Extra Large Hass Avocado (~10-15oz avocados)" vendidos</a:t>
            </a:r>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Oxygen Light"/>
              <a:buNone/>
            </a:pPr>
            <a:r>
              <a:rPr b="1" i="0" lang="es-ES" sz="900" u="none" cap="none" strike="noStrike">
                <a:solidFill>
                  <a:srgbClr val="7A5B3D"/>
                </a:solidFill>
                <a:latin typeface="Oxygen Light"/>
                <a:ea typeface="Oxygen Light"/>
                <a:cs typeface="Oxygen Light"/>
                <a:sym typeface="Oxygen Light"/>
              </a:rPr>
              <a:t>9. TotalBagged Units: </a:t>
            </a:r>
            <a:endParaRPr/>
          </a:p>
          <a:p>
            <a:pPr indent="0" lvl="0" marL="0" marR="0" rtl="0" algn="l">
              <a:lnSpc>
                <a:spcPct val="100000"/>
              </a:lnSpc>
              <a:spcBef>
                <a:spcPts val="0"/>
              </a:spcBef>
              <a:spcAft>
                <a:spcPts val="0"/>
              </a:spcAft>
              <a:buClr>
                <a:schemeClr val="dk1"/>
              </a:buClr>
              <a:buSzPts val="1100"/>
              <a:buFont typeface="Oxygen Light"/>
              <a:buNone/>
            </a:pPr>
            <a:r>
              <a:rPr b="0" i="0" lang="es-ES" sz="900" u="none" cap="none" strike="noStrike">
                <a:solidFill>
                  <a:schemeClr val="dk1"/>
                </a:solidFill>
                <a:latin typeface="Oxygen Light"/>
                <a:ea typeface="Oxygen Light"/>
                <a:cs typeface="Oxygen Light"/>
                <a:sym typeface="Oxygen Light"/>
              </a:rPr>
              <a:t>Total de bolsas de aguacate Hass vendidas  (el tamaño varia)</a:t>
            </a:r>
            <a:endParaRPr/>
          </a:p>
          <a:p>
            <a:pPr indent="0" lvl="0" marL="0" marR="0" rtl="0" algn="l">
              <a:lnSpc>
                <a:spcPct val="100000"/>
              </a:lnSpc>
              <a:spcBef>
                <a:spcPts val="0"/>
              </a:spcBef>
              <a:spcAft>
                <a:spcPts val="0"/>
              </a:spcAft>
              <a:buClr>
                <a:schemeClr val="dk1"/>
              </a:buClr>
              <a:buSzPts val="1100"/>
              <a:buFont typeface="Oxygen Light"/>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Oxygen Light"/>
              <a:buNone/>
            </a:pPr>
            <a:r>
              <a:rPr b="1" i="0" lang="es-ES" sz="900" u="none" cap="none" strike="noStrike">
                <a:solidFill>
                  <a:srgbClr val="7A5B3D"/>
                </a:solidFill>
                <a:latin typeface="Oxygen Light"/>
                <a:ea typeface="Oxygen Light"/>
                <a:cs typeface="Oxygen Light"/>
                <a:sym typeface="Oxygen Light"/>
              </a:rPr>
              <a:t>10. SmlBagged Units:</a:t>
            </a:r>
            <a:endParaRPr/>
          </a:p>
          <a:p>
            <a:pPr indent="0" lvl="0" marL="0" marR="0" rtl="0" algn="l">
              <a:lnSpc>
                <a:spcPct val="100000"/>
              </a:lnSpc>
              <a:spcBef>
                <a:spcPts val="0"/>
              </a:spcBef>
              <a:spcAft>
                <a:spcPts val="0"/>
              </a:spcAft>
              <a:buClr>
                <a:schemeClr val="dk1"/>
              </a:buClr>
              <a:buSzPts val="1100"/>
              <a:buFont typeface="Oxygen Light"/>
              <a:buNone/>
            </a:pPr>
            <a:r>
              <a:rPr b="0" i="0" lang="es-ES" sz="900" u="none" cap="none" strike="noStrike">
                <a:solidFill>
                  <a:schemeClr val="dk1"/>
                </a:solidFill>
                <a:latin typeface="Oxygen Light"/>
                <a:ea typeface="Oxygen Light"/>
                <a:cs typeface="Oxygen Light"/>
                <a:sym typeface="Oxygen Light"/>
              </a:rPr>
              <a:t>Total de bolsas pequeñas de aguacate Hass</a:t>
            </a:r>
            <a:endParaRPr/>
          </a:p>
          <a:p>
            <a:pPr indent="0" lvl="0" marL="0" marR="0" rtl="0" algn="l">
              <a:lnSpc>
                <a:spcPct val="100000"/>
              </a:lnSpc>
              <a:spcBef>
                <a:spcPts val="0"/>
              </a:spcBef>
              <a:spcAft>
                <a:spcPts val="0"/>
              </a:spcAft>
              <a:buClr>
                <a:schemeClr val="dk1"/>
              </a:buClr>
              <a:buSzPts val="1100"/>
              <a:buFont typeface="Oxygen Light"/>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Oxygen Light"/>
              <a:buNone/>
            </a:pPr>
            <a:r>
              <a:rPr b="1" i="0" lang="es-ES" sz="900" u="none" cap="none" strike="noStrike">
                <a:solidFill>
                  <a:srgbClr val="7A5B3D"/>
                </a:solidFill>
                <a:latin typeface="Oxygen Light"/>
                <a:ea typeface="Oxygen Light"/>
                <a:cs typeface="Oxygen Light"/>
                <a:sym typeface="Oxygen Light"/>
              </a:rPr>
              <a:t>11. LrgBagged Units:</a:t>
            </a:r>
            <a:endParaRPr/>
          </a:p>
          <a:p>
            <a:pPr indent="0" lvl="0" marL="0" marR="0" rtl="0" algn="l">
              <a:lnSpc>
                <a:spcPct val="100000"/>
              </a:lnSpc>
              <a:spcBef>
                <a:spcPts val="0"/>
              </a:spcBef>
              <a:spcAft>
                <a:spcPts val="0"/>
              </a:spcAft>
              <a:buClr>
                <a:schemeClr val="dk1"/>
              </a:buClr>
              <a:buSzPts val="1100"/>
              <a:buFont typeface="Oxygen Light"/>
              <a:buNone/>
            </a:pPr>
            <a:r>
              <a:rPr b="0" i="0" lang="es-ES" sz="900" u="none" cap="none" strike="noStrike">
                <a:solidFill>
                  <a:schemeClr val="dk1"/>
                </a:solidFill>
                <a:latin typeface="Oxygen Light"/>
                <a:ea typeface="Oxygen Light"/>
                <a:cs typeface="Oxygen Light"/>
                <a:sym typeface="Oxygen Light"/>
              </a:rPr>
              <a:t>Total de bolsas grandes de aguacate Hass vendidas</a:t>
            </a:r>
            <a:endParaRPr/>
          </a:p>
          <a:p>
            <a:pPr indent="0" lvl="0" marL="0" marR="0" rtl="0" algn="l">
              <a:lnSpc>
                <a:spcPct val="100000"/>
              </a:lnSpc>
              <a:spcBef>
                <a:spcPts val="0"/>
              </a:spcBef>
              <a:spcAft>
                <a:spcPts val="0"/>
              </a:spcAft>
              <a:buClr>
                <a:schemeClr val="dk1"/>
              </a:buClr>
              <a:buSzPts val="1100"/>
              <a:buFont typeface="Oxygen Light"/>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Oxygen Light"/>
              <a:buNone/>
            </a:pPr>
            <a:r>
              <a:rPr b="1" i="0" lang="es-ES" sz="900" u="none" cap="none" strike="noStrike">
                <a:solidFill>
                  <a:srgbClr val="7A5B3D"/>
                </a:solidFill>
                <a:latin typeface="Oxygen Light"/>
                <a:ea typeface="Oxygen Light"/>
                <a:cs typeface="Oxygen Light"/>
                <a:sym typeface="Oxygen Light"/>
              </a:rPr>
              <a:t>12. X_LrgBagged Units:</a:t>
            </a:r>
            <a:endParaRPr/>
          </a:p>
          <a:p>
            <a:pPr indent="0" lvl="0" marL="0" marR="0" rtl="0" algn="l">
              <a:lnSpc>
                <a:spcPct val="100000"/>
              </a:lnSpc>
              <a:spcBef>
                <a:spcPts val="0"/>
              </a:spcBef>
              <a:spcAft>
                <a:spcPts val="0"/>
              </a:spcAft>
              <a:buClr>
                <a:schemeClr val="dk1"/>
              </a:buClr>
              <a:buSzPts val="1100"/>
              <a:buFont typeface="Oxygen Light"/>
              <a:buNone/>
            </a:pPr>
            <a:r>
              <a:rPr b="0" i="0" lang="es-ES" sz="900" u="none" cap="none" strike="noStrike">
                <a:solidFill>
                  <a:schemeClr val="dk1"/>
                </a:solidFill>
                <a:latin typeface="Oxygen Light"/>
                <a:ea typeface="Oxygen Light"/>
                <a:cs typeface="Oxygen Light"/>
                <a:sym typeface="Oxygen Light"/>
              </a:rPr>
              <a:t> Total de bolsas extra grandes de aguacate Hass vendidas</a:t>
            </a:r>
            <a:endParaRPr b="0" i="0" sz="900" u="none" cap="none" strike="noStrike">
              <a:solidFill>
                <a:srgbClr val="7A5B3D"/>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t/>
            </a:r>
            <a:endParaRPr b="0" i="0" sz="900" u="none" cap="none" strike="noStrike">
              <a:solidFill>
                <a:schemeClr val="dk1"/>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t/>
            </a:r>
            <a:endParaRPr b="1" i="0" sz="900" u="none" cap="none" strike="noStrike">
              <a:solidFill>
                <a:srgbClr val="7A5B3D"/>
              </a:solidFill>
              <a:latin typeface="Oxygen Light"/>
              <a:ea typeface="Oxygen Light"/>
              <a:cs typeface="Oxygen Light"/>
              <a:sym typeface="Oxygen Light"/>
            </a:endParaRPr>
          </a:p>
          <a:p>
            <a:pPr indent="0" lvl="0" marL="0" marR="0" rtl="0" algn="l">
              <a:lnSpc>
                <a:spcPct val="100000"/>
              </a:lnSpc>
              <a:spcBef>
                <a:spcPts val="0"/>
              </a:spcBef>
              <a:spcAft>
                <a:spcPts val="0"/>
              </a:spcAft>
              <a:buClr>
                <a:schemeClr val="dk1"/>
              </a:buClr>
              <a:buSzPts val="1100"/>
              <a:buFont typeface="Arial"/>
              <a:buNone/>
            </a:pPr>
            <a:r>
              <a:t/>
            </a:r>
            <a:endParaRPr b="1" i="0" sz="900" u="none" cap="none" strike="noStrike">
              <a:solidFill>
                <a:srgbClr val="7A5B3D"/>
              </a:solidFill>
              <a:latin typeface="Oxygen Light"/>
              <a:ea typeface="Oxygen Light"/>
              <a:cs typeface="Oxygen Light"/>
              <a:sym typeface="Oxygen Light"/>
            </a:endParaRPr>
          </a:p>
        </p:txBody>
      </p:sp>
      <p:sp>
        <p:nvSpPr>
          <p:cNvPr id="241" name="Google Shape;241;p6"/>
          <p:cNvSpPr txBox="1"/>
          <p:nvPr/>
        </p:nvSpPr>
        <p:spPr>
          <a:xfrm>
            <a:off x="376913" y="4679253"/>
            <a:ext cx="3697052" cy="331335"/>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400"/>
              <a:buFont typeface="Abril Fatface"/>
              <a:buNone/>
            </a:pPr>
            <a:r>
              <a:rPr b="0" i="0" lang="es-ES" sz="1000" u="none" cap="none" strike="noStrike">
                <a:solidFill>
                  <a:schemeClr val="accent1"/>
                </a:solidFill>
                <a:latin typeface="Abril Fatface"/>
                <a:ea typeface="Abril Fatface"/>
                <a:cs typeface="Abril Fatface"/>
                <a:sym typeface="Abril Fatface"/>
              </a:rPr>
              <a:t>Total de variables originales = 12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7"/>
          <p:cNvSpPr txBox="1"/>
          <p:nvPr/>
        </p:nvSpPr>
        <p:spPr>
          <a:xfrm>
            <a:off x="1316493" y="3178164"/>
            <a:ext cx="6872766" cy="589438"/>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15000"/>
              </a:lnSpc>
              <a:spcBef>
                <a:spcPts val="0"/>
              </a:spcBef>
              <a:spcAft>
                <a:spcPts val="0"/>
              </a:spcAft>
              <a:buClr>
                <a:schemeClr val="dk1"/>
              </a:buClr>
              <a:buSzPts val="1800"/>
              <a:buFont typeface="Noto Sans Symbols"/>
              <a:buChar char="✔"/>
            </a:pPr>
            <a:r>
              <a:rPr b="0" i="0" lang="es-ES" sz="1000" u="none" cap="none" strike="noStrike">
                <a:solidFill>
                  <a:schemeClr val="dk1"/>
                </a:solidFill>
                <a:latin typeface="Oxygen Light"/>
                <a:ea typeface="Oxygen Light"/>
                <a:cs typeface="Oxygen Light"/>
                <a:sym typeface="Oxygen Light"/>
              </a:rPr>
              <a:t>Revisé que el total de mi volumen “c_Total Bulk and Bags Units” fuera la suma de los totales de bolsa más los aguacate por tamaño: </a:t>
            </a:r>
            <a:endParaRPr/>
          </a:p>
          <a:p>
            <a:pPr indent="0" lvl="0" marL="0" marR="0" rtl="0" algn="just">
              <a:lnSpc>
                <a:spcPct val="115000"/>
              </a:lnSpc>
              <a:spcBef>
                <a:spcPts val="500"/>
              </a:spcBef>
              <a:spcAft>
                <a:spcPts val="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50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p:txBody>
      </p:sp>
      <p:sp>
        <p:nvSpPr>
          <p:cNvPr id="247" name="Google Shape;247;p7"/>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CALIDAD DE DATOS</a:t>
            </a:r>
            <a:endParaRPr/>
          </a:p>
        </p:txBody>
      </p:sp>
      <p:sp>
        <p:nvSpPr>
          <p:cNvPr id="248" name="Google Shape;248;p7"/>
          <p:cNvSpPr txBox="1"/>
          <p:nvPr>
            <p:ph idx="4294967295" type="ctrTitle"/>
          </p:nvPr>
        </p:nvSpPr>
        <p:spPr>
          <a:xfrm>
            <a:off x="1293423" y="1089579"/>
            <a:ext cx="2172512" cy="32134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COMPLETITUD: 100%</a:t>
            </a:r>
            <a:endParaRPr b="0" i="0" sz="1200" u="none" cap="none" strike="noStrike">
              <a:solidFill>
                <a:schemeClr val="accent1"/>
              </a:solidFill>
              <a:latin typeface="Abril Fatface"/>
              <a:ea typeface="Abril Fatface"/>
              <a:cs typeface="Abril Fatface"/>
              <a:sym typeface="Abril Fatface"/>
            </a:endParaRPr>
          </a:p>
        </p:txBody>
      </p:sp>
      <p:sp>
        <p:nvSpPr>
          <p:cNvPr id="249" name="Google Shape;249;p7"/>
          <p:cNvSpPr txBox="1"/>
          <p:nvPr>
            <p:ph idx="4294967295" type="subTitle"/>
          </p:nvPr>
        </p:nvSpPr>
        <p:spPr>
          <a:xfrm>
            <a:off x="1293423" y="1289170"/>
            <a:ext cx="3662021" cy="381416"/>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Revisé los nulos de cada variable y ninguno tuvo nulls.</a:t>
            </a:r>
            <a:endParaRPr b="0" i="0" sz="1000" u="none" cap="none" strike="noStrike">
              <a:solidFill>
                <a:schemeClr val="dk1"/>
              </a:solidFill>
              <a:latin typeface="Oxygen Light"/>
              <a:ea typeface="Oxygen Light"/>
              <a:cs typeface="Oxygen Light"/>
              <a:sym typeface="Oxygen Light"/>
            </a:endParaRPr>
          </a:p>
        </p:txBody>
      </p:sp>
      <p:cxnSp>
        <p:nvCxnSpPr>
          <p:cNvPr id="250" name="Google Shape;250;p7"/>
          <p:cNvCxnSpPr/>
          <p:nvPr/>
        </p:nvCxnSpPr>
        <p:spPr>
          <a:xfrm>
            <a:off x="3761447" y="695425"/>
            <a:ext cx="5400000" cy="0"/>
          </a:xfrm>
          <a:prstGeom prst="straightConnector1">
            <a:avLst/>
          </a:prstGeom>
          <a:noFill/>
          <a:ln cap="flat" cmpd="sng" w="76200">
            <a:solidFill>
              <a:schemeClr val="accent1"/>
            </a:solidFill>
            <a:prstDash val="solid"/>
            <a:round/>
            <a:headEnd len="sm" w="sm" type="none"/>
            <a:tailEnd len="sm" w="sm" type="none"/>
          </a:ln>
        </p:spPr>
      </p:cxnSp>
      <p:grpSp>
        <p:nvGrpSpPr>
          <p:cNvPr id="251" name="Google Shape;251;p7"/>
          <p:cNvGrpSpPr/>
          <p:nvPr/>
        </p:nvGrpSpPr>
        <p:grpSpPr>
          <a:xfrm>
            <a:off x="696622" y="1020103"/>
            <a:ext cx="619871" cy="606300"/>
            <a:chOff x="1087905" y="1179183"/>
            <a:chExt cx="619871" cy="606300"/>
          </a:xfrm>
        </p:grpSpPr>
        <p:sp>
          <p:nvSpPr>
            <p:cNvPr id="252" name="Google Shape;252;p7"/>
            <p:cNvSpPr/>
            <p:nvPr/>
          </p:nvSpPr>
          <p:spPr>
            <a:xfrm>
              <a:off x="1087905" y="1179183"/>
              <a:ext cx="619871" cy="6063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3" name="Google Shape;253;p7"/>
            <p:cNvPicPr preferRelativeResize="0"/>
            <p:nvPr/>
          </p:nvPicPr>
          <p:blipFill rotWithShape="1">
            <a:blip r:embed="rId3">
              <a:alphaModFix/>
            </a:blip>
            <a:srcRect b="0" l="0" r="0" t="0"/>
            <a:stretch/>
          </p:blipFill>
          <p:spPr>
            <a:xfrm>
              <a:off x="1173490" y="1290251"/>
              <a:ext cx="439777" cy="404941"/>
            </a:xfrm>
            <a:prstGeom prst="rect">
              <a:avLst/>
            </a:prstGeom>
            <a:noFill/>
            <a:ln>
              <a:noFill/>
            </a:ln>
          </p:spPr>
        </p:pic>
      </p:grpSp>
      <p:sp>
        <p:nvSpPr>
          <p:cNvPr id="254" name="Google Shape;254;p7"/>
          <p:cNvSpPr txBox="1"/>
          <p:nvPr/>
        </p:nvSpPr>
        <p:spPr>
          <a:xfrm>
            <a:off x="5421670" y="1089579"/>
            <a:ext cx="2172512" cy="32134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DUPLICACIÓN:  0%</a:t>
            </a:r>
            <a:endParaRPr/>
          </a:p>
        </p:txBody>
      </p:sp>
      <p:sp>
        <p:nvSpPr>
          <p:cNvPr id="255" name="Google Shape;255;p7"/>
          <p:cNvSpPr txBox="1"/>
          <p:nvPr/>
        </p:nvSpPr>
        <p:spPr>
          <a:xfrm>
            <a:off x="5421670" y="1280115"/>
            <a:ext cx="3662021" cy="305103"/>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No se encontraron registros repetidos</a:t>
            </a:r>
            <a:endParaRPr/>
          </a:p>
        </p:txBody>
      </p:sp>
      <p:grpSp>
        <p:nvGrpSpPr>
          <p:cNvPr id="256" name="Google Shape;256;p7"/>
          <p:cNvGrpSpPr/>
          <p:nvPr/>
        </p:nvGrpSpPr>
        <p:grpSpPr>
          <a:xfrm>
            <a:off x="4824869" y="1020103"/>
            <a:ext cx="619871" cy="606300"/>
            <a:chOff x="1087905" y="1179183"/>
            <a:chExt cx="619871" cy="606300"/>
          </a:xfrm>
        </p:grpSpPr>
        <p:sp>
          <p:nvSpPr>
            <p:cNvPr id="257" name="Google Shape;257;p7"/>
            <p:cNvSpPr/>
            <p:nvPr/>
          </p:nvSpPr>
          <p:spPr>
            <a:xfrm>
              <a:off x="1087905" y="1179183"/>
              <a:ext cx="619871" cy="6063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58" name="Google Shape;258;p7"/>
            <p:cNvPicPr preferRelativeResize="0"/>
            <p:nvPr/>
          </p:nvPicPr>
          <p:blipFill rotWithShape="1">
            <a:blip r:embed="rId3">
              <a:alphaModFix/>
            </a:blip>
            <a:srcRect b="0" l="0" r="0" t="0"/>
            <a:stretch/>
          </p:blipFill>
          <p:spPr>
            <a:xfrm>
              <a:off x="1173490" y="1290251"/>
              <a:ext cx="439777" cy="404941"/>
            </a:xfrm>
            <a:prstGeom prst="rect">
              <a:avLst/>
            </a:prstGeom>
            <a:noFill/>
            <a:ln>
              <a:noFill/>
            </a:ln>
          </p:spPr>
        </p:pic>
      </p:grpSp>
      <p:sp>
        <p:nvSpPr>
          <p:cNvPr id="259" name="Google Shape;259;p7"/>
          <p:cNvSpPr txBox="1"/>
          <p:nvPr/>
        </p:nvSpPr>
        <p:spPr>
          <a:xfrm>
            <a:off x="1293423" y="1859335"/>
            <a:ext cx="2172512" cy="321341"/>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1"/>
              </a:buClr>
              <a:buSzPts val="2800"/>
              <a:buFont typeface="Abril Fatface"/>
              <a:buNone/>
            </a:pPr>
            <a:r>
              <a:rPr b="0" i="0" lang="es-ES" sz="1200" u="none" cap="none" strike="noStrike">
                <a:solidFill>
                  <a:schemeClr val="accent1"/>
                </a:solidFill>
                <a:latin typeface="Abril Fatface"/>
                <a:ea typeface="Abril Fatface"/>
                <a:cs typeface="Abril Fatface"/>
                <a:sym typeface="Abril Fatface"/>
              </a:rPr>
              <a:t>CONSISTENCIA:</a:t>
            </a:r>
            <a:endParaRPr b="0" i="0" sz="1200" u="none" cap="none" strike="noStrike">
              <a:solidFill>
                <a:schemeClr val="accent1"/>
              </a:solidFill>
              <a:latin typeface="Abril Fatface"/>
              <a:ea typeface="Abril Fatface"/>
              <a:cs typeface="Abril Fatface"/>
              <a:sym typeface="Abril Fatface"/>
            </a:endParaRPr>
          </a:p>
        </p:txBody>
      </p:sp>
      <p:sp>
        <p:nvSpPr>
          <p:cNvPr id="260" name="Google Shape;260;p7"/>
          <p:cNvSpPr txBox="1"/>
          <p:nvPr/>
        </p:nvSpPr>
        <p:spPr>
          <a:xfrm>
            <a:off x="1293423" y="2143282"/>
            <a:ext cx="6075565" cy="683592"/>
          </a:xfrm>
          <a:prstGeom prst="rect">
            <a:avLst/>
          </a:prstGeom>
          <a:noFill/>
          <a:ln>
            <a:noFill/>
          </a:ln>
        </p:spPr>
        <p:txBody>
          <a:bodyPr anchorCtr="0" anchor="t" bIns="91425" lIns="91425" spcFirstLastPara="1" rIns="91425" wrap="square" tIns="91425">
            <a:noAutofit/>
          </a:bodyPr>
          <a:lstStyle/>
          <a:p>
            <a:pPr indent="-171450" lvl="0" marL="171450" marR="0" rtl="0" algn="just">
              <a:lnSpc>
                <a:spcPct val="115000"/>
              </a:lnSpc>
              <a:spcBef>
                <a:spcPts val="0"/>
              </a:spcBef>
              <a:spcAft>
                <a:spcPts val="0"/>
              </a:spcAft>
              <a:buClr>
                <a:schemeClr val="dk1"/>
              </a:buClr>
              <a:buSzPts val="1800"/>
              <a:buFont typeface="Noto Sans Symbols"/>
              <a:buChar char="✔"/>
            </a:pPr>
            <a:r>
              <a:rPr b="0" i="0" lang="es-ES" sz="1000" u="none" cap="none" strike="noStrike">
                <a:solidFill>
                  <a:schemeClr val="dk1"/>
                </a:solidFill>
                <a:latin typeface="Oxygen Light"/>
                <a:ea typeface="Oxygen Light"/>
                <a:cs typeface="Oxygen Light"/>
                <a:sym typeface="Oxygen Light"/>
              </a:rPr>
              <a:t>Ninguna de las variables numéricas, por ser volumen y precio contenían valores negativos.</a:t>
            </a:r>
            <a:endParaRPr/>
          </a:p>
          <a:p>
            <a:pPr indent="-171450" lvl="0" marL="171450" marR="0" rtl="0" algn="just">
              <a:lnSpc>
                <a:spcPct val="115000"/>
              </a:lnSpc>
              <a:spcBef>
                <a:spcPts val="500"/>
              </a:spcBef>
              <a:spcAft>
                <a:spcPts val="0"/>
              </a:spcAft>
              <a:buClr>
                <a:schemeClr val="dk1"/>
              </a:buClr>
              <a:buSzPts val="1800"/>
              <a:buFont typeface="Noto Sans Symbols"/>
              <a:buChar char="✔"/>
            </a:pPr>
            <a:r>
              <a:rPr b="0" i="0" lang="es-ES" sz="1000" u="none" cap="none" strike="noStrike">
                <a:solidFill>
                  <a:schemeClr val="dk1"/>
                </a:solidFill>
                <a:latin typeface="Oxygen Light"/>
                <a:ea typeface="Oxygen Light"/>
                <a:cs typeface="Oxygen Light"/>
                <a:sym typeface="Oxygen Light"/>
              </a:rPr>
              <a:t>Revisé que la variable c_TotalBagged Units fuera la suma de los 3 tipos de bolsas lo cual  se cumple:</a:t>
            </a:r>
            <a:endParaRPr/>
          </a:p>
          <a:p>
            <a:pPr indent="0" lvl="0" marL="0" marR="0" rtl="0" algn="just">
              <a:lnSpc>
                <a:spcPct val="115000"/>
              </a:lnSpc>
              <a:spcBef>
                <a:spcPts val="500"/>
              </a:spcBef>
              <a:spcAft>
                <a:spcPts val="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50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p:txBody>
      </p:sp>
      <p:grpSp>
        <p:nvGrpSpPr>
          <p:cNvPr id="261" name="Google Shape;261;p7"/>
          <p:cNvGrpSpPr/>
          <p:nvPr/>
        </p:nvGrpSpPr>
        <p:grpSpPr>
          <a:xfrm>
            <a:off x="696622" y="1789859"/>
            <a:ext cx="619871" cy="606300"/>
            <a:chOff x="1087905" y="1179183"/>
            <a:chExt cx="619871" cy="606300"/>
          </a:xfrm>
        </p:grpSpPr>
        <p:sp>
          <p:nvSpPr>
            <p:cNvPr id="262" name="Google Shape;262;p7"/>
            <p:cNvSpPr/>
            <p:nvPr/>
          </p:nvSpPr>
          <p:spPr>
            <a:xfrm>
              <a:off x="1087905" y="1179183"/>
              <a:ext cx="619871" cy="6063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7"/>
            <p:cNvPicPr preferRelativeResize="0"/>
            <p:nvPr/>
          </p:nvPicPr>
          <p:blipFill rotWithShape="1">
            <a:blip r:embed="rId3">
              <a:alphaModFix/>
            </a:blip>
            <a:srcRect b="0" l="0" r="0" t="0"/>
            <a:stretch/>
          </p:blipFill>
          <p:spPr>
            <a:xfrm>
              <a:off x="1173490" y="1290251"/>
              <a:ext cx="439777" cy="404941"/>
            </a:xfrm>
            <a:prstGeom prst="rect">
              <a:avLst/>
            </a:prstGeom>
            <a:noFill/>
            <a:ln>
              <a:noFill/>
            </a:ln>
          </p:spPr>
        </p:pic>
      </p:grpSp>
      <p:grpSp>
        <p:nvGrpSpPr>
          <p:cNvPr id="264" name="Google Shape;264;p7"/>
          <p:cNvGrpSpPr/>
          <p:nvPr/>
        </p:nvGrpSpPr>
        <p:grpSpPr>
          <a:xfrm>
            <a:off x="3092603" y="2672416"/>
            <a:ext cx="2536837" cy="566053"/>
            <a:chOff x="3644788" y="2994963"/>
            <a:chExt cx="2536837" cy="566053"/>
          </a:xfrm>
        </p:grpSpPr>
        <p:pic>
          <p:nvPicPr>
            <p:cNvPr id="265" name="Google Shape;265;p7"/>
            <p:cNvPicPr preferRelativeResize="0"/>
            <p:nvPr/>
          </p:nvPicPr>
          <p:blipFill rotWithShape="1">
            <a:blip r:embed="rId4">
              <a:alphaModFix/>
            </a:blip>
            <a:srcRect b="0" l="0" r="0" t="0"/>
            <a:stretch/>
          </p:blipFill>
          <p:spPr>
            <a:xfrm rot="449452">
              <a:off x="3676618" y="3020102"/>
              <a:ext cx="419433" cy="515774"/>
            </a:xfrm>
            <a:prstGeom prst="rect">
              <a:avLst/>
            </a:prstGeom>
            <a:noFill/>
            <a:ln>
              <a:noFill/>
            </a:ln>
          </p:spPr>
        </p:pic>
        <p:sp>
          <p:nvSpPr>
            <p:cNvPr id="266" name="Google Shape;266;p7"/>
            <p:cNvSpPr txBox="1"/>
            <p:nvPr/>
          </p:nvSpPr>
          <p:spPr>
            <a:xfrm>
              <a:off x="4179620" y="3090122"/>
              <a:ext cx="262827" cy="30510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1" i="0" lang="es-ES" sz="1600" u="none" cap="none" strike="noStrike">
                  <a:solidFill>
                    <a:schemeClr val="accent1"/>
                  </a:solidFill>
                  <a:latin typeface="Abril Fatface"/>
                  <a:ea typeface="Abril Fatface"/>
                  <a:cs typeface="Abril Fatface"/>
                  <a:sym typeface="Abril Fatface"/>
                </a:rPr>
                <a:t>=</a:t>
              </a:r>
              <a:endParaRPr/>
            </a:p>
          </p:txBody>
        </p:sp>
        <p:sp>
          <p:nvSpPr>
            <p:cNvPr id="267" name="Google Shape;267;p7"/>
            <p:cNvSpPr txBox="1"/>
            <p:nvPr/>
          </p:nvSpPr>
          <p:spPr>
            <a:xfrm>
              <a:off x="4311034" y="3115006"/>
              <a:ext cx="1870591" cy="418584"/>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Small + Large + X_Large</a:t>
              </a:r>
              <a:endParaRPr b="0" i="0" sz="1100" u="none" cap="none" strike="noStrike">
                <a:solidFill>
                  <a:schemeClr val="accent6"/>
                </a:solidFill>
                <a:latin typeface="Quicksand Light"/>
                <a:ea typeface="Quicksand Light"/>
                <a:cs typeface="Quicksand Light"/>
                <a:sym typeface="Quicksand Light"/>
              </a:endParaRPr>
            </a:p>
          </p:txBody>
        </p:sp>
      </p:grpSp>
      <p:grpSp>
        <p:nvGrpSpPr>
          <p:cNvPr id="268" name="Google Shape;268;p7"/>
          <p:cNvGrpSpPr/>
          <p:nvPr/>
        </p:nvGrpSpPr>
        <p:grpSpPr>
          <a:xfrm>
            <a:off x="3233765" y="3730208"/>
            <a:ext cx="2243372" cy="688978"/>
            <a:chOff x="3274781" y="3709432"/>
            <a:chExt cx="2243372" cy="688978"/>
          </a:xfrm>
        </p:grpSpPr>
        <p:grpSp>
          <p:nvGrpSpPr>
            <p:cNvPr id="269" name="Google Shape;269;p7"/>
            <p:cNvGrpSpPr/>
            <p:nvPr/>
          </p:nvGrpSpPr>
          <p:grpSpPr>
            <a:xfrm>
              <a:off x="3858431" y="3709432"/>
              <a:ext cx="1659721" cy="688978"/>
              <a:chOff x="3295722" y="3767602"/>
              <a:chExt cx="1659721" cy="688978"/>
            </a:xfrm>
          </p:grpSpPr>
          <p:pic>
            <p:nvPicPr>
              <p:cNvPr id="270" name="Google Shape;270;p7"/>
              <p:cNvPicPr preferRelativeResize="0"/>
              <p:nvPr/>
            </p:nvPicPr>
            <p:blipFill rotWithShape="1">
              <a:blip r:embed="rId4">
                <a:alphaModFix/>
              </a:blip>
              <a:srcRect b="0" l="0" r="0" t="0"/>
              <a:stretch/>
            </p:blipFill>
            <p:spPr>
              <a:xfrm rot="449452">
                <a:off x="3327553" y="3856897"/>
                <a:ext cx="419433" cy="515774"/>
              </a:xfrm>
              <a:prstGeom prst="rect">
                <a:avLst/>
              </a:prstGeom>
              <a:noFill/>
              <a:ln>
                <a:noFill/>
              </a:ln>
            </p:spPr>
          </p:pic>
          <p:sp>
            <p:nvSpPr>
              <p:cNvPr id="271" name="Google Shape;271;p7"/>
              <p:cNvSpPr txBox="1"/>
              <p:nvPr/>
            </p:nvSpPr>
            <p:spPr>
              <a:xfrm>
                <a:off x="3664430" y="3772988"/>
                <a:ext cx="745556" cy="683592"/>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+ 4046</a:t>
                </a:r>
                <a:endParaRPr/>
              </a:p>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+ 4525</a:t>
                </a:r>
                <a:endParaRPr/>
              </a:p>
              <a:p>
                <a:pPr indent="0" lvl="0" marL="0" marR="0" rtl="0" algn="ctr">
                  <a:lnSpc>
                    <a:spcPct val="100000"/>
                  </a:lnSpc>
                  <a:spcBef>
                    <a:spcPts val="0"/>
                  </a:spcBef>
                  <a:spcAft>
                    <a:spcPts val="0"/>
                  </a:spcAft>
                  <a:buClr>
                    <a:srgbClr val="000000"/>
                  </a:buClr>
                  <a:buSzPts val="1100"/>
                  <a:buFont typeface="Arial"/>
                  <a:buNone/>
                </a:pPr>
                <a:r>
                  <a:rPr b="0" i="0" lang="es-ES" sz="1100" u="none" cap="none" strike="noStrike">
                    <a:solidFill>
                      <a:schemeClr val="accent6"/>
                    </a:solidFill>
                    <a:latin typeface="Quicksand Light"/>
                    <a:ea typeface="Quicksand Light"/>
                    <a:cs typeface="Quicksand Light"/>
                    <a:sym typeface="Quicksand Light"/>
                  </a:rPr>
                  <a:t>+ 4770</a:t>
                </a:r>
                <a:endParaRPr b="0" i="0" sz="1100" u="none" cap="none" strike="noStrike">
                  <a:solidFill>
                    <a:schemeClr val="accent6"/>
                  </a:solidFill>
                  <a:latin typeface="Quicksand Light"/>
                  <a:ea typeface="Quicksand Light"/>
                  <a:cs typeface="Quicksand Light"/>
                  <a:sym typeface="Quicksand Light"/>
                </a:endParaRPr>
              </a:p>
            </p:txBody>
          </p:sp>
          <p:grpSp>
            <p:nvGrpSpPr>
              <p:cNvPr id="272" name="Google Shape;272;p7"/>
              <p:cNvGrpSpPr/>
              <p:nvPr/>
            </p:nvGrpSpPr>
            <p:grpSpPr>
              <a:xfrm>
                <a:off x="4302428" y="3767602"/>
                <a:ext cx="653016" cy="633188"/>
                <a:chOff x="4524318" y="4011681"/>
                <a:chExt cx="653016" cy="633188"/>
              </a:xfrm>
            </p:grpSpPr>
            <p:pic>
              <p:nvPicPr>
                <p:cNvPr id="273" name="Google Shape;273;p7"/>
                <p:cNvPicPr preferRelativeResize="0"/>
                <p:nvPr/>
              </p:nvPicPr>
              <p:blipFill rotWithShape="1">
                <a:blip r:embed="rId5">
                  <a:alphaModFix/>
                </a:blip>
                <a:srcRect b="0" l="0" r="0" t="0"/>
                <a:stretch/>
              </p:blipFill>
              <p:spPr>
                <a:xfrm>
                  <a:off x="4524318" y="4011681"/>
                  <a:ext cx="143744" cy="206205"/>
                </a:xfrm>
                <a:prstGeom prst="rect">
                  <a:avLst/>
                </a:prstGeom>
                <a:noFill/>
                <a:ln>
                  <a:noFill/>
                </a:ln>
              </p:spPr>
            </p:pic>
            <p:pic>
              <p:nvPicPr>
                <p:cNvPr id="274" name="Google Shape;274;p7"/>
                <p:cNvPicPr preferRelativeResize="0"/>
                <p:nvPr/>
              </p:nvPicPr>
              <p:blipFill rotWithShape="1">
                <a:blip r:embed="rId5">
                  <a:alphaModFix/>
                </a:blip>
                <a:srcRect b="0" l="0" r="0" t="0"/>
                <a:stretch/>
              </p:blipFill>
              <p:spPr>
                <a:xfrm>
                  <a:off x="4661338" y="4128230"/>
                  <a:ext cx="249116" cy="291590"/>
                </a:xfrm>
                <a:prstGeom prst="rect">
                  <a:avLst/>
                </a:prstGeom>
                <a:noFill/>
                <a:ln>
                  <a:noFill/>
                </a:ln>
              </p:spPr>
            </p:pic>
            <p:pic>
              <p:nvPicPr>
                <p:cNvPr id="275" name="Google Shape;275;p7"/>
                <p:cNvPicPr preferRelativeResize="0"/>
                <p:nvPr/>
              </p:nvPicPr>
              <p:blipFill rotWithShape="1">
                <a:blip r:embed="rId5">
                  <a:alphaModFix/>
                </a:blip>
                <a:srcRect b="0" l="0" r="0" t="0"/>
                <a:stretch/>
              </p:blipFill>
              <p:spPr>
                <a:xfrm>
                  <a:off x="4867815" y="4268291"/>
                  <a:ext cx="309519" cy="376578"/>
                </a:xfrm>
                <a:prstGeom prst="rect">
                  <a:avLst/>
                </a:prstGeom>
                <a:noFill/>
                <a:ln>
                  <a:noFill/>
                </a:ln>
              </p:spPr>
            </p:pic>
          </p:grpSp>
        </p:grpSp>
        <p:grpSp>
          <p:nvGrpSpPr>
            <p:cNvPr id="276" name="Google Shape;276;p7"/>
            <p:cNvGrpSpPr/>
            <p:nvPr/>
          </p:nvGrpSpPr>
          <p:grpSpPr>
            <a:xfrm>
              <a:off x="3274781" y="3875549"/>
              <a:ext cx="334346" cy="309716"/>
              <a:chOff x="4266025" y="3609275"/>
              <a:chExt cx="299325" cy="277275"/>
            </a:xfrm>
          </p:grpSpPr>
          <p:sp>
            <p:nvSpPr>
              <p:cNvPr id="277" name="Google Shape;277;p7"/>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7"/>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9" name="Google Shape;279;p7"/>
            <p:cNvSpPr txBox="1"/>
            <p:nvPr/>
          </p:nvSpPr>
          <p:spPr>
            <a:xfrm>
              <a:off x="3645313" y="3813490"/>
              <a:ext cx="262827" cy="305103"/>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accent1"/>
                </a:buClr>
                <a:buSzPts val="2800"/>
                <a:buFont typeface="Abril Fatface"/>
                <a:buNone/>
              </a:pPr>
              <a:r>
                <a:rPr b="1" i="0" lang="es-ES" sz="1600" u="none" cap="none" strike="noStrike">
                  <a:solidFill>
                    <a:schemeClr val="accent1"/>
                  </a:solidFill>
                  <a:latin typeface="Abril Fatface"/>
                  <a:ea typeface="Abril Fatface"/>
                  <a:cs typeface="Abril Fatface"/>
                  <a:sym typeface="Abril Fatface"/>
                </a:rPr>
                <a:t>=</a:t>
              </a:r>
              <a:endParaRPr/>
            </a:p>
          </p:txBody>
        </p:sp>
      </p:grpSp>
      <p:sp>
        <p:nvSpPr>
          <p:cNvPr id="280" name="Google Shape;280;p7"/>
          <p:cNvSpPr txBox="1"/>
          <p:nvPr/>
        </p:nvSpPr>
        <p:spPr>
          <a:xfrm>
            <a:off x="1316493" y="4391638"/>
            <a:ext cx="6617272" cy="589438"/>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Lo cual no se cumplió para el 4 </a:t>
            </a:r>
            <a:r>
              <a:rPr b="0" i="0" lang="es-ES" sz="1000" u="none" cap="none" strike="noStrike">
                <a:solidFill>
                  <a:schemeClr val="dk1"/>
                </a:solidFill>
                <a:latin typeface="Arial"/>
                <a:ea typeface="Arial"/>
                <a:cs typeface="Arial"/>
                <a:sym typeface="Arial"/>
              </a:rPr>
              <a:t>% </a:t>
            </a:r>
            <a:r>
              <a:rPr b="0" i="0" lang="es-ES" sz="1000" u="none" cap="none" strike="noStrike">
                <a:solidFill>
                  <a:schemeClr val="dk1"/>
                </a:solidFill>
                <a:latin typeface="Oxygen Light"/>
                <a:ea typeface="Oxygen Light"/>
                <a:cs typeface="Oxygen Light"/>
                <a:sym typeface="Oxygen Light"/>
              </a:rPr>
              <a:t>de los registros, en estos casos el volumen total era menor a lo esperado, en lugar de eliminar estos registros se recalculó con la suma del total de bolsa y el volumen de cada uno de los aguacates por tamaño </a:t>
            </a:r>
            <a:endParaRPr/>
          </a:p>
          <a:p>
            <a:pPr indent="0" lvl="0" marL="0" marR="0" rtl="0" algn="just">
              <a:lnSpc>
                <a:spcPct val="115000"/>
              </a:lnSpc>
              <a:spcBef>
                <a:spcPts val="500"/>
              </a:spcBef>
              <a:spcAft>
                <a:spcPts val="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a:p>
            <a:pPr indent="0" lvl="0" marL="0" marR="0" rtl="0" algn="just">
              <a:lnSpc>
                <a:spcPct val="115000"/>
              </a:lnSpc>
              <a:spcBef>
                <a:spcPts val="500"/>
              </a:spcBef>
              <a:spcAft>
                <a:spcPts val="500"/>
              </a:spcAft>
              <a:buClr>
                <a:schemeClr val="dk1"/>
              </a:buClr>
              <a:buSzPts val="1800"/>
              <a:buFont typeface="Oxygen Light"/>
              <a:buNone/>
            </a:pPr>
            <a:r>
              <a:t/>
            </a:r>
            <a:endParaRPr b="0" i="0" sz="1000" u="none" cap="none" strike="noStrike">
              <a:solidFill>
                <a:schemeClr val="dk1"/>
              </a:solidFill>
              <a:latin typeface="Oxygen Light"/>
              <a:ea typeface="Oxygen Light"/>
              <a:cs typeface="Oxygen Light"/>
              <a:sym typeface="Oxygen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8"/>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OUTLIERS</a:t>
            </a:r>
            <a:endParaRPr/>
          </a:p>
        </p:txBody>
      </p:sp>
      <p:cxnSp>
        <p:nvCxnSpPr>
          <p:cNvPr id="286" name="Google Shape;286;p8"/>
          <p:cNvCxnSpPr/>
          <p:nvPr/>
        </p:nvCxnSpPr>
        <p:spPr>
          <a:xfrm>
            <a:off x="3128272" y="695425"/>
            <a:ext cx="6477000" cy="0"/>
          </a:xfrm>
          <a:prstGeom prst="straightConnector1">
            <a:avLst/>
          </a:prstGeom>
          <a:noFill/>
          <a:ln cap="flat" cmpd="sng" w="76200">
            <a:solidFill>
              <a:schemeClr val="accent1"/>
            </a:solidFill>
            <a:prstDash val="solid"/>
            <a:round/>
            <a:headEnd len="sm" w="sm" type="none"/>
            <a:tailEnd len="sm" w="sm" type="none"/>
          </a:ln>
        </p:spPr>
      </p:cxnSp>
      <p:grpSp>
        <p:nvGrpSpPr>
          <p:cNvPr id="287" name="Google Shape;287;p8"/>
          <p:cNvGrpSpPr/>
          <p:nvPr/>
        </p:nvGrpSpPr>
        <p:grpSpPr>
          <a:xfrm>
            <a:off x="879940" y="2090898"/>
            <a:ext cx="1362372" cy="1324855"/>
            <a:chOff x="1367381" y="1828580"/>
            <a:chExt cx="1362372" cy="1324855"/>
          </a:xfrm>
        </p:grpSpPr>
        <p:sp>
          <p:nvSpPr>
            <p:cNvPr id="288" name="Google Shape;288;p8"/>
            <p:cNvSpPr/>
            <p:nvPr/>
          </p:nvSpPr>
          <p:spPr>
            <a:xfrm>
              <a:off x="1367381" y="1828580"/>
              <a:ext cx="1362372" cy="1324855"/>
            </a:xfrm>
            <a:prstGeom prst="ellipse">
              <a:avLst/>
            </a:prstGeom>
            <a:solidFill>
              <a:srgbClr val="5BB460">
                <a:alpha val="3411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8"/>
            <p:cNvSpPr txBox="1"/>
            <p:nvPr/>
          </p:nvSpPr>
          <p:spPr>
            <a:xfrm>
              <a:off x="1585744" y="1976598"/>
              <a:ext cx="1090221" cy="102882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1800"/>
                <a:buFont typeface="Oxygen Light"/>
                <a:buNone/>
              </a:pPr>
              <a:r>
                <a:rPr b="0" i="0" lang="es-ES" sz="1000" u="none" cap="none" strike="noStrike">
                  <a:solidFill>
                    <a:schemeClr val="accent1"/>
                  </a:solidFill>
                  <a:latin typeface="Abril Fatface"/>
                  <a:ea typeface="Abril Fatface"/>
                  <a:cs typeface="Abril Fatface"/>
                  <a:sym typeface="Abril Fatface"/>
                </a:rPr>
                <a:t>IQR</a:t>
              </a:r>
              <a:endParaRPr/>
            </a:p>
            <a:p>
              <a:pPr indent="0" lvl="0" marL="0" marR="0" rtl="0" algn="just">
                <a:lnSpc>
                  <a:spcPct val="100000"/>
                </a:lnSpc>
                <a:spcBef>
                  <a:spcPts val="1600"/>
                </a:spcBef>
                <a:spcAft>
                  <a:spcPts val="0"/>
                </a:spcAft>
                <a:buClr>
                  <a:schemeClr val="dk1"/>
                </a:buClr>
                <a:buSzPts val="1800"/>
                <a:buFont typeface="Oxygen Light"/>
                <a:buNone/>
              </a:pPr>
              <a:r>
                <a:rPr b="0" i="0" lang="es-ES" sz="1000" u="none" cap="none" strike="noStrike">
                  <a:solidFill>
                    <a:schemeClr val="accent1"/>
                  </a:solidFill>
                  <a:latin typeface="Abril Fatface"/>
                  <a:ea typeface="Abril Fatface"/>
                  <a:cs typeface="Abril Fatface"/>
                  <a:sym typeface="Abril Fatface"/>
                </a:rPr>
                <a:t>PERCENTILES</a:t>
              </a:r>
              <a:endParaRPr/>
            </a:p>
            <a:p>
              <a:pPr indent="0" lvl="0" marL="0" marR="0" rtl="0" algn="just">
                <a:lnSpc>
                  <a:spcPct val="100000"/>
                </a:lnSpc>
                <a:spcBef>
                  <a:spcPts val="1600"/>
                </a:spcBef>
                <a:spcAft>
                  <a:spcPts val="1600"/>
                </a:spcAft>
                <a:buClr>
                  <a:schemeClr val="dk1"/>
                </a:buClr>
                <a:buSzPts val="1800"/>
                <a:buFont typeface="Oxygen Light"/>
                <a:buNone/>
              </a:pPr>
              <a:r>
                <a:rPr b="0" i="0" lang="es-ES" sz="1000" u="none" cap="none" strike="noStrike">
                  <a:solidFill>
                    <a:schemeClr val="accent1"/>
                  </a:solidFill>
                  <a:latin typeface="Abril Fatface"/>
                  <a:ea typeface="Abril Fatface"/>
                  <a:cs typeface="Abril Fatface"/>
                  <a:sym typeface="Abril Fatface"/>
                </a:rPr>
                <a:t>Z-SCORE</a:t>
              </a:r>
              <a:endParaRPr b="0" i="0" sz="1000" u="none" cap="none" strike="noStrike">
                <a:solidFill>
                  <a:schemeClr val="accent1"/>
                </a:solidFill>
                <a:latin typeface="Abril Fatface"/>
                <a:ea typeface="Abril Fatface"/>
                <a:cs typeface="Abril Fatface"/>
                <a:sym typeface="Abril Fatface"/>
              </a:endParaRPr>
            </a:p>
          </p:txBody>
        </p:sp>
      </p:grpSp>
      <p:sp>
        <p:nvSpPr>
          <p:cNvPr id="290" name="Google Shape;290;p8"/>
          <p:cNvSpPr txBox="1"/>
          <p:nvPr/>
        </p:nvSpPr>
        <p:spPr>
          <a:xfrm>
            <a:off x="481126" y="939750"/>
            <a:ext cx="2160000" cy="1324854"/>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Apliqué las funciones matemáticas vistas en clase a mi conjunto de datos, obtuve el índice  de los registros que habría que eliminar de acuerdo a cada uno de dichos métodos:  </a:t>
            </a:r>
            <a:endParaRPr/>
          </a:p>
        </p:txBody>
      </p:sp>
      <p:sp>
        <p:nvSpPr>
          <p:cNvPr id="291" name="Google Shape;291;p8"/>
          <p:cNvSpPr/>
          <p:nvPr/>
        </p:nvSpPr>
        <p:spPr>
          <a:xfrm>
            <a:off x="2839922" y="1344942"/>
            <a:ext cx="376518" cy="255495"/>
          </a:xfrm>
          <a:prstGeom prst="rightArrow">
            <a:avLst>
              <a:gd fmla="val 50000" name="adj1"/>
              <a:gd fmla="val 50000" name="adj2"/>
            </a:avLst>
          </a:prstGeom>
          <a:solidFill>
            <a:srgbClr val="B995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8"/>
          <p:cNvSpPr txBox="1"/>
          <p:nvPr/>
        </p:nvSpPr>
        <p:spPr>
          <a:xfrm>
            <a:off x="3409141" y="1261620"/>
            <a:ext cx="2160000" cy="1324854"/>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Generé una tabla con los índices que se encontraban en la intersección de estos 3 métodos para revisar el número de outliers  encontrados por variable:</a:t>
            </a:r>
            <a:endParaRPr/>
          </a:p>
        </p:txBody>
      </p:sp>
      <p:pic>
        <p:nvPicPr>
          <p:cNvPr id="293" name="Google Shape;293;p8"/>
          <p:cNvPicPr preferRelativeResize="0"/>
          <p:nvPr/>
        </p:nvPicPr>
        <p:blipFill rotWithShape="1">
          <a:blip r:embed="rId3">
            <a:alphaModFix/>
          </a:blip>
          <a:srcRect b="0" l="0" r="0" t="0"/>
          <a:stretch/>
        </p:blipFill>
        <p:spPr>
          <a:xfrm>
            <a:off x="3410738" y="2423733"/>
            <a:ext cx="2158403" cy="1868861"/>
          </a:xfrm>
          <a:prstGeom prst="rect">
            <a:avLst/>
          </a:prstGeom>
          <a:noFill/>
          <a:ln>
            <a:noFill/>
          </a:ln>
        </p:spPr>
      </p:pic>
      <p:sp>
        <p:nvSpPr>
          <p:cNvPr id="294" name="Google Shape;294;p8"/>
          <p:cNvSpPr/>
          <p:nvPr/>
        </p:nvSpPr>
        <p:spPr>
          <a:xfrm>
            <a:off x="5832021" y="1983421"/>
            <a:ext cx="376518" cy="255495"/>
          </a:xfrm>
          <a:prstGeom prst="rightArrow">
            <a:avLst>
              <a:gd fmla="val 50000" name="adj1"/>
              <a:gd fmla="val 50000" name="adj2"/>
            </a:avLst>
          </a:prstGeom>
          <a:solidFill>
            <a:srgbClr val="B9957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5" name="Google Shape;295;p8"/>
          <p:cNvSpPr txBox="1"/>
          <p:nvPr/>
        </p:nvSpPr>
        <p:spPr>
          <a:xfrm>
            <a:off x="6430851" y="1344942"/>
            <a:ext cx="2160000" cy="1324854"/>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Antes de aceptar estos outliers, por investigación (contexto) sabía que el año 2017 sido un año “complicado”  para el aguacate ya que hubo escases, por lo que antes de eliminar los outliers revisé la proporción de años de mi tabla que contenía únicamente los registros identificados como outliers: </a:t>
            </a:r>
            <a:endParaRPr/>
          </a:p>
        </p:txBody>
      </p:sp>
      <p:graphicFrame>
        <p:nvGraphicFramePr>
          <p:cNvPr id="296" name="Google Shape;296;p8"/>
          <p:cNvGraphicFramePr/>
          <p:nvPr/>
        </p:nvGraphicFramePr>
        <p:xfrm>
          <a:off x="6688922" y="3166842"/>
          <a:ext cx="3000000" cy="3000000"/>
        </p:xfrm>
        <a:graphic>
          <a:graphicData uri="http://schemas.openxmlformats.org/drawingml/2006/table">
            <a:tbl>
              <a:tblPr>
                <a:noFill/>
                <a:tableStyleId>{3DAFA0F2-C5D7-44F3-9766-F134B50F8CFA}</a:tableStyleId>
              </a:tblPr>
              <a:tblGrid>
                <a:gridCol w="828375"/>
                <a:gridCol w="815500"/>
              </a:tblGrid>
              <a:tr h="270000">
                <a:tc>
                  <a:txBody>
                    <a:bodyPr/>
                    <a:lstStyle/>
                    <a:p>
                      <a:pPr indent="0" lvl="0" marL="0" marR="0" rtl="0" algn="ctr">
                        <a:lnSpc>
                          <a:spcPct val="100000"/>
                        </a:lnSpc>
                        <a:spcBef>
                          <a:spcPts val="0"/>
                        </a:spcBef>
                        <a:spcAft>
                          <a:spcPts val="0"/>
                        </a:spcAft>
                        <a:buClr>
                          <a:srgbClr val="000000"/>
                        </a:buClr>
                        <a:buSzPts val="850"/>
                        <a:buFont typeface="Arial"/>
                        <a:buNone/>
                      </a:pPr>
                      <a:r>
                        <a:t/>
                      </a:r>
                      <a:endParaRPr sz="850" u="none" cap="none" strike="noStrike">
                        <a:latin typeface="Oxygen Light"/>
                        <a:ea typeface="Oxygen Light"/>
                        <a:cs typeface="Oxygen Light"/>
                        <a:sym typeface="Oxygen Light"/>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9525">
                      <a:solidFill>
                        <a:schemeClr val="accent1">
                          <a:alpha val="0"/>
                        </a:scheme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 de outliers</a:t>
                      </a:r>
                      <a:endParaRPr sz="850" u="none" cap="none" strike="noStrike">
                        <a:solidFill>
                          <a:schemeClr val="accent2"/>
                        </a:solidFill>
                        <a:latin typeface="Abril Fatface"/>
                        <a:ea typeface="Abril Fatface"/>
                        <a:cs typeface="Abril Fatface"/>
                        <a:sym typeface="Abril Fatface"/>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0000">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2016</a:t>
                      </a:r>
                      <a:endParaRPr sz="850" u="none" cap="none" strike="noStrike">
                        <a:solidFill>
                          <a:schemeClr val="accent2"/>
                        </a:solidFill>
                        <a:latin typeface="Abril Fatface"/>
                        <a:ea typeface="Abril Fatface"/>
                        <a:cs typeface="Abril Fatface"/>
                        <a:sym typeface="Abril Fatface"/>
                      </a:endParaRPr>
                    </a:p>
                  </a:txBody>
                  <a:tcPr marT="80475" marB="80475" marR="80475" marL="80475">
                    <a:lnL cap="flat" cmpd="sng" w="9525">
                      <a:solidFill>
                        <a:srgbClr val="9E9E9E">
                          <a:alpha val="0"/>
                        </a:srgb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alpha val="0"/>
                        </a:schemeClr>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i="0" lang="es-ES" sz="850" u="none" cap="none" strike="noStrike">
                          <a:solidFill>
                            <a:srgbClr val="4E3B27"/>
                          </a:solidFill>
                          <a:latin typeface="Arial"/>
                          <a:ea typeface="Arial"/>
                          <a:cs typeface="Arial"/>
                          <a:sym typeface="Arial"/>
                        </a:rPr>
                        <a:t>19%</a:t>
                      </a:r>
                      <a:endParaRPr i="0" sz="850" u="none" cap="none" strike="noStrike">
                        <a:solidFill>
                          <a:srgbClr val="4E3B27"/>
                        </a:solidFill>
                        <a:latin typeface="Arial"/>
                        <a:ea typeface="Arial"/>
                        <a:cs typeface="Arial"/>
                        <a:sym typeface="Arial"/>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0000">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2017</a:t>
                      </a:r>
                      <a:endParaRPr sz="850" u="none" cap="none" strike="noStrike">
                        <a:solidFill>
                          <a:schemeClr val="accent2"/>
                        </a:solidFill>
                        <a:latin typeface="Abril Fatface"/>
                        <a:ea typeface="Abril Fatface"/>
                        <a:cs typeface="Abril Fatface"/>
                        <a:sym typeface="Abril Fatface"/>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i="0" lang="es-ES" sz="850" u="none" cap="none" strike="noStrike">
                          <a:solidFill>
                            <a:srgbClr val="4E3B27"/>
                          </a:solidFill>
                          <a:latin typeface="Arial"/>
                          <a:ea typeface="Arial"/>
                          <a:cs typeface="Arial"/>
                          <a:sym typeface="Arial"/>
                        </a:rPr>
                        <a:t>23%</a:t>
                      </a:r>
                      <a:endParaRPr i="0" sz="850" u="none" cap="none" strike="noStrike">
                        <a:solidFill>
                          <a:srgbClr val="4E3B27"/>
                        </a:solidFill>
                        <a:latin typeface="Arial"/>
                        <a:ea typeface="Arial"/>
                        <a:cs typeface="Arial"/>
                        <a:sym typeface="Arial"/>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0000">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2018</a:t>
                      </a:r>
                      <a:endParaRPr sz="850" u="none" cap="none" strike="noStrike">
                        <a:solidFill>
                          <a:schemeClr val="accent2"/>
                        </a:solidFill>
                        <a:latin typeface="Abril Fatface"/>
                        <a:ea typeface="Abril Fatface"/>
                        <a:cs typeface="Abril Fatface"/>
                        <a:sym typeface="Abril Fatface"/>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i="0" lang="es-ES" sz="850" u="none" cap="none" strike="noStrike">
                          <a:solidFill>
                            <a:srgbClr val="4E3B27"/>
                          </a:solidFill>
                          <a:latin typeface="Arial"/>
                          <a:ea typeface="Arial"/>
                          <a:cs typeface="Arial"/>
                          <a:sym typeface="Arial"/>
                        </a:rPr>
                        <a:t>16%</a:t>
                      </a:r>
                      <a:endParaRPr i="0" sz="850" u="none" cap="none" strike="noStrike">
                        <a:solidFill>
                          <a:srgbClr val="4E3B27"/>
                        </a:solidFill>
                        <a:latin typeface="Arial"/>
                        <a:ea typeface="Arial"/>
                        <a:cs typeface="Arial"/>
                        <a:sym typeface="Arial"/>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0000">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2019</a:t>
                      </a:r>
                      <a:endParaRPr sz="850" u="none" cap="none" strike="noStrike">
                        <a:solidFill>
                          <a:schemeClr val="accent2"/>
                        </a:solidFill>
                        <a:latin typeface="Abril Fatface"/>
                        <a:ea typeface="Abril Fatface"/>
                        <a:cs typeface="Abril Fatface"/>
                        <a:sym typeface="Abril Fatface"/>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i="0" lang="es-ES" sz="850" u="none" cap="none" strike="noStrike">
                          <a:solidFill>
                            <a:srgbClr val="4E3B27"/>
                          </a:solidFill>
                          <a:latin typeface="Arial"/>
                          <a:ea typeface="Arial"/>
                          <a:cs typeface="Arial"/>
                          <a:sym typeface="Arial"/>
                        </a:rPr>
                        <a:t>20%</a:t>
                      </a:r>
                      <a:endParaRPr i="0" sz="850" u="none" cap="none" strike="noStrike">
                        <a:solidFill>
                          <a:srgbClr val="4E3B27"/>
                        </a:solidFill>
                        <a:latin typeface="Arial"/>
                        <a:ea typeface="Arial"/>
                        <a:cs typeface="Arial"/>
                        <a:sym typeface="Arial"/>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tcPr>
                </a:tc>
              </a:tr>
              <a:tr h="270000">
                <a:tc>
                  <a:txBody>
                    <a:bodyPr/>
                    <a:lstStyle/>
                    <a:p>
                      <a:pPr indent="0" lvl="0" marL="0" marR="0" rtl="0" algn="ctr">
                        <a:lnSpc>
                          <a:spcPct val="100000"/>
                        </a:lnSpc>
                        <a:spcBef>
                          <a:spcPts val="0"/>
                        </a:spcBef>
                        <a:spcAft>
                          <a:spcPts val="0"/>
                        </a:spcAft>
                        <a:buClr>
                          <a:srgbClr val="000000"/>
                        </a:buClr>
                        <a:buSzPts val="850"/>
                        <a:buFont typeface="Arial"/>
                        <a:buNone/>
                      </a:pPr>
                      <a:r>
                        <a:rPr lang="es-ES" sz="850" u="none" cap="none" strike="noStrike">
                          <a:solidFill>
                            <a:schemeClr val="accent2"/>
                          </a:solidFill>
                          <a:latin typeface="Abril Fatface"/>
                          <a:ea typeface="Abril Fatface"/>
                          <a:cs typeface="Abril Fatface"/>
                          <a:sym typeface="Abril Fatface"/>
                        </a:rPr>
                        <a:t>2020</a:t>
                      </a:r>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850"/>
                        <a:buFont typeface="Arial"/>
                        <a:buNone/>
                      </a:pPr>
                      <a:r>
                        <a:rPr i="0" lang="es-ES" sz="850" u="none" cap="none" strike="noStrike">
                          <a:solidFill>
                            <a:srgbClr val="4E3B27"/>
                          </a:solidFill>
                          <a:latin typeface="Arial"/>
                          <a:ea typeface="Arial"/>
                          <a:cs typeface="Arial"/>
                          <a:sym typeface="Arial"/>
                        </a:rPr>
                        <a:t>23%</a:t>
                      </a:r>
                      <a:endParaRPr i="0" sz="850" u="none" cap="none" strike="noStrike">
                        <a:solidFill>
                          <a:srgbClr val="4E3B27"/>
                        </a:solidFill>
                        <a:latin typeface="Arial"/>
                        <a:ea typeface="Arial"/>
                        <a:cs typeface="Arial"/>
                        <a:sym typeface="Arial"/>
                      </a:endParaRPr>
                    </a:p>
                  </a:txBody>
                  <a:tcPr marT="80475" marB="80475" marR="80475" marL="80475">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tcPr>
                </a:tc>
              </a:tr>
            </a:tbl>
          </a:graphicData>
        </a:graphic>
      </p:graphicFrame>
      <p:sp>
        <p:nvSpPr>
          <p:cNvPr id="297" name="Google Shape;297;p8"/>
          <p:cNvSpPr/>
          <p:nvPr/>
        </p:nvSpPr>
        <p:spPr>
          <a:xfrm>
            <a:off x="2168081" y="3521259"/>
            <a:ext cx="299400" cy="2988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8"/>
          <p:cNvSpPr/>
          <p:nvPr/>
        </p:nvSpPr>
        <p:spPr>
          <a:xfrm>
            <a:off x="6217072" y="3833306"/>
            <a:ext cx="299400" cy="2988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8"/>
          <p:cNvSpPr/>
          <p:nvPr/>
        </p:nvSpPr>
        <p:spPr>
          <a:xfrm>
            <a:off x="2787373" y="4038360"/>
            <a:ext cx="299400" cy="2988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8"/>
          <p:cNvSpPr/>
          <p:nvPr/>
        </p:nvSpPr>
        <p:spPr>
          <a:xfrm>
            <a:off x="5285761" y="4448075"/>
            <a:ext cx="299400" cy="2988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8"/>
          <p:cNvSpPr/>
          <p:nvPr/>
        </p:nvSpPr>
        <p:spPr>
          <a:xfrm>
            <a:off x="3882600" y="4511250"/>
            <a:ext cx="299400" cy="298800"/>
          </a:xfrm>
          <a:prstGeom prst="ellipse">
            <a:avLst/>
          </a:prstGeom>
          <a:solidFill>
            <a:srgbClr val="C8E0CA">
              <a:alpha val="66666"/>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9"/>
          <p:cNvSpPr txBox="1"/>
          <p:nvPr>
            <p:ph type="ctrTitle"/>
          </p:nvPr>
        </p:nvSpPr>
        <p:spPr>
          <a:xfrm>
            <a:off x="615225" y="333450"/>
            <a:ext cx="5403600" cy="606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es-ES"/>
              <a:t>OUTLIERS</a:t>
            </a:r>
            <a:r>
              <a:rPr lang="es-ES" sz="1200"/>
              <a:t>*</a:t>
            </a:r>
            <a:endParaRPr sz="1200"/>
          </a:p>
        </p:txBody>
      </p:sp>
      <p:cxnSp>
        <p:nvCxnSpPr>
          <p:cNvPr id="307" name="Google Shape;307;p9"/>
          <p:cNvCxnSpPr/>
          <p:nvPr/>
        </p:nvCxnSpPr>
        <p:spPr>
          <a:xfrm>
            <a:off x="3128272" y="695425"/>
            <a:ext cx="6477000" cy="0"/>
          </a:xfrm>
          <a:prstGeom prst="straightConnector1">
            <a:avLst/>
          </a:prstGeom>
          <a:noFill/>
          <a:ln cap="flat" cmpd="sng" w="76200">
            <a:solidFill>
              <a:schemeClr val="accent1"/>
            </a:solidFill>
            <a:prstDash val="solid"/>
            <a:round/>
            <a:headEnd len="sm" w="sm" type="none"/>
            <a:tailEnd len="sm" w="sm" type="none"/>
          </a:ln>
        </p:spPr>
      </p:cxnSp>
      <p:sp>
        <p:nvSpPr>
          <p:cNvPr id="308" name="Google Shape;308;p9"/>
          <p:cNvSpPr txBox="1"/>
          <p:nvPr/>
        </p:nvSpPr>
        <p:spPr>
          <a:xfrm>
            <a:off x="717933" y="939750"/>
            <a:ext cx="7708134" cy="361975"/>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1000" u="none" cap="none" strike="noStrike">
                <a:solidFill>
                  <a:schemeClr val="dk1"/>
                </a:solidFill>
                <a:latin typeface="Oxygen Light"/>
                <a:ea typeface="Oxygen Light"/>
                <a:cs typeface="Oxygen Light"/>
                <a:sym typeface="Oxygen Light"/>
              </a:rPr>
              <a:t>Como se observó que los outliers no estaba concentrados en el año 2017 se eliminaron los</a:t>
            </a:r>
            <a:r>
              <a:rPr b="1" i="0" lang="es-ES" sz="1000" u="none" cap="none" strike="noStrike">
                <a:solidFill>
                  <a:schemeClr val="dk1"/>
                </a:solidFill>
                <a:latin typeface="Oxygen Light"/>
                <a:ea typeface="Oxygen Light"/>
                <a:cs typeface="Oxygen Light"/>
                <a:sym typeface="Oxygen Light"/>
              </a:rPr>
              <a:t> 3,230 </a:t>
            </a:r>
            <a:r>
              <a:rPr b="0" i="0" lang="es-ES" sz="1000" u="none" cap="none" strike="noStrike">
                <a:solidFill>
                  <a:schemeClr val="dk1"/>
                </a:solidFill>
                <a:latin typeface="Oxygen Light"/>
                <a:ea typeface="Oxygen Light"/>
                <a:cs typeface="Oxygen Light"/>
                <a:sym typeface="Oxygen Light"/>
              </a:rPr>
              <a:t>registros que representaban el 12</a:t>
            </a:r>
            <a:r>
              <a:rPr b="0" i="0" lang="es-ES" sz="1000" u="none" cap="none" strike="noStrike">
                <a:solidFill>
                  <a:schemeClr val="dk1"/>
                </a:solidFill>
                <a:latin typeface="Arial"/>
                <a:ea typeface="Arial"/>
                <a:cs typeface="Arial"/>
                <a:sym typeface="Arial"/>
              </a:rPr>
              <a:t>%</a:t>
            </a:r>
            <a:r>
              <a:rPr b="0" i="0" lang="es-ES" sz="1000" u="none" cap="none" strike="noStrike">
                <a:solidFill>
                  <a:schemeClr val="dk1"/>
                </a:solidFill>
                <a:latin typeface="Oxygen Light"/>
                <a:ea typeface="Oxygen Light"/>
                <a:cs typeface="Oxygen Light"/>
                <a:sym typeface="Oxygen Light"/>
              </a:rPr>
              <a:t> de las filas de la tabla</a:t>
            </a:r>
            <a:r>
              <a:rPr b="0" i="0" lang="es-ES" sz="1000" u="none" cap="none" strike="noStrike">
                <a:solidFill>
                  <a:schemeClr val="accent2"/>
                </a:solidFill>
                <a:latin typeface="Oxygen Light"/>
                <a:ea typeface="Oxygen Light"/>
                <a:cs typeface="Oxygen Light"/>
                <a:sym typeface="Oxygen Light"/>
              </a:rPr>
              <a:t>.</a:t>
            </a:r>
            <a:endParaRPr/>
          </a:p>
        </p:txBody>
      </p:sp>
      <p:pic>
        <p:nvPicPr>
          <p:cNvPr descr="Gráfico, Histograma&#10;&#10;Descripción generada automáticamente" id="309" name="Google Shape;309;p9"/>
          <p:cNvPicPr preferRelativeResize="0"/>
          <p:nvPr/>
        </p:nvPicPr>
        <p:blipFill rotWithShape="1">
          <a:blip r:embed="rId3">
            <a:alphaModFix/>
          </a:blip>
          <a:srcRect b="0" l="0" r="0" t="0"/>
          <a:stretch/>
        </p:blipFill>
        <p:spPr>
          <a:xfrm>
            <a:off x="803484" y="1491359"/>
            <a:ext cx="3673992" cy="2021851"/>
          </a:xfrm>
          <a:prstGeom prst="rect">
            <a:avLst/>
          </a:prstGeom>
          <a:noFill/>
          <a:ln>
            <a:noFill/>
          </a:ln>
        </p:spPr>
      </p:pic>
      <p:pic>
        <p:nvPicPr>
          <p:cNvPr descr="Gráfico, Histograma&#10;&#10;Descripción generada automáticamente" id="310" name="Google Shape;310;p9"/>
          <p:cNvPicPr preferRelativeResize="0"/>
          <p:nvPr/>
        </p:nvPicPr>
        <p:blipFill rotWithShape="1">
          <a:blip r:embed="rId4">
            <a:alphaModFix/>
          </a:blip>
          <a:srcRect b="0" l="0" r="0" t="0"/>
          <a:stretch/>
        </p:blipFill>
        <p:spPr>
          <a:xfrm>
            <a:off x="4898123" y="2781298"/>
            <a:ext cx="3673994" cy="2021852"/>
          </a:xfrm>
          <a:prstGeom prst="rect">
            <a:avLst/>
          </a:prstGeom>
          <a:noFill/>
          <a:ln>
            <a:noFill/>
          </a:ln>
        </p:spPr>
      </p:pic>
      <p:sp>
        <p:nvSpPr>
          <p:cNvPr id="311" name="Google Shape;311;p9"/>
          <p:cNvSpPr txBox="1"/>
          <p:nvPr/>
        </p:nvSpPr>
        <p:spPr>
          <a:xfrm>
            <a:off x="-16415" y="4891068"/>
            <a:ext cx="8333422" cy="255495"/>
          </a:xfrm>
          <a:prstGeom prst="rect">
            <a:avLst/>
          </a:prstGeom>
          <a:noFill/>
          <a:ln>
            <a:noFill/>
          </a:ln>
        </p:spPr>
        <p:txBody>
          <a:bodyPr anchorCtr="0" anchor="t" bIns="91425" lIns="91425" spcFirstLastPara="1" rIns="91425" wrap="square" tIns="91425">
            <a:noAutofit/>
          </a:bodyPr>
          <a:lstStyle/>
          <a:p>
            <a:pPr indent="0" lvl="0" marL="0" marR="0" rtl="0" algn="just">
              <a:lnSpc>
                <a:spcPct val="115000"/>
              </a:lnSpc>
              <a:spcBef>
                <a:spcPts val="0"/>
              </a:spcBef>
              <a:spcAft>
                <a:spcPts val="1600"/>
              </a:spcAft>
              <a:buClr>
                <a:schemeClr val="dk1"/>
              </a:buClr>
              <a:buSzPts val="1800"/>
              <a:buFont typeface="Oxygen Light"/>
              <a:buNone/>
            </a:pPr>
            <a:r>
              <a:rPr b="0" i="0" lang="es-ES" sz="700" u="none" cap="none" strike="noStrike">
                <a:solidFill>
                  <a:schemeClr val="accent2"/>
                </a:solidFill>
                <a:latin typeface="Oxygen Light"/>
                <a:ea typeface="Oxygen Light"/>
                <a:cs typeface="Oxygen Light"/>
                <a:sym typeface="Oxygen Light"/>
              </a:rPr>
              <a:t>* No se muestran todas los histogramas generados (antes y después) de las 9 variables numéricas a las que se le eliminaron outliers, estas pueden encontrarse en el código.   </a:t>
            </a:r>
            <a:endParaRPr/>
          </a:p>
        </p:txBody>
      </p:sp>
      <p:cxnSp>
        <p:nvCxnSpPr>
          <p:cNvPr id="312" name="Google Shape;312;p9"/>
          <p:cNvCxnSpPr/>
          <p:nvPr/>
        </p:nvCxnSpPr>
        <p:spPr>
          <a:xfrm>
            <a:off x="4477476" y="2194915"/>
            <a:ext cx="551700" cy="498600"/>
          </a:xfrm>
          <a:prstGeom prst="curvedConnector3">
            <a:avLst>
              <a:gd fmla="val 50000" name="adj1"/>
            </a:avLst>
          </a:prstGeom>
          <a:noFill/>
          <a:ln cap="flat" cmpd="sng" w="19050">
            <a:solidFill>
              <a:srgbClr val="A0764E"/>
            </a:solidFill>
            <a:prstDash val="solid"/>
            <a:round/>
            <a:headEnd len="sm" w="sm"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name="FOOD DAY">
  <a:themeElements>
    <a:clrScheme name="Simple Light">
      <a:dk1>
        <a:srgbClr val="000000"/>
      </a:dk1>
      <a:lt1>
        <a:srgbClr val="FFFFFF"/>
      </a:lt1>
      <a:dk2>
        <a:srgbClr val="595959"/>
      </a:dk2>
      <a:lt2>
        <a:srgbClr val="EEEEEE"/>
      </a:lt2>
      <a:accent1>
        <a:srgbClr val="A37A52"/>
      </a:accent1>
      <a:accent2>
        <a:srgbClr val="694F34"/>
      </a:accent2>
      <a:accent3>
        <a:srgbClr val="EDC7A2"/>
      </a:accent3>
      <a:accent4>
        <a:srgbClr val="9AD19D"/>
      </a:accent4>
      <a:accent5>
        <a:srgbClr val="C8E0CA"/>
      </a:accent5>
      <a:accent6>
        <a:srgbClr val="50A556"/>
      </a:accent6>
      <a:hlink>
        <a:srgbClr val="A37A5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Fernanda Preciado</dc:creator>
</cp:coreProperties>
</file>